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301" r:id="rId3"/>
    <p:sldId id="268" r:id="rId4"/>
    <p:sldId id="312" r:id="rId5"/>
    <p:sldId id="257" r:id="rId6"/>
    <p:sldId id="263" r:id="rId7"/>
    <p:sldId id="311" r:id="rId8"/>
    <p:sldId id="313" r:id="rId9"/>
    <p:sldId id="314" r:id="rId10"/>
  </p:sldIdLst>
  <p:sldSz cx="12192000" cy="6858000"/>
  <p:notesSz cx="6858000" cy="98742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BF7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1946" autoAdjust="0"/>
  </p:normalViewPr>
  <p:slideViewPr>
    <p:cSldViewPr snapToGrid="0">
      <p:cViewPr varScale="1">
        <p:scale>
          <a:sx n="80" d="100"/>
          <a:sy n="80" d="100"/>
        </p:scale>
        <p:origin x="447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EC6B0-FE00-4A31-9FC5-E54C66217EE8}" type="datetimeFigureOut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51388"/>
            <a:ext cx="5486400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37895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715A6-A9F4-4240-B40D-F24CDF21C8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1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9C3DBA-8245-106B-F360-93D7CFE63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941F3B6-28A8-C43A-E524-1B5F1A1C09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FEB3935-C318-A292-DD81-742895923B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BB2EBF-77A6-FF68-D1AD-679076FCDA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715A6-A9F4-4240-B40D-F24CDF21C80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6958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0B4F1-8EA5-71D1-B2F4-D0A78BEB2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75A6D14-16DA-63BF-F4DD-3691A1B64B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7496BED-BD15-21F4-530B-93FDC7F3A6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83BED1-4072-0264-96B7-EED4BBC65B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715A6-A9F4-4240-B40D-F24CDF21C80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6921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判断力、思考力、分析力</a:t>
            </a:r>
            <a:endParaRPr kumimoji="1" lang="en-US" altLang="ja-JP" dirty="0"/>
          </a:p>
          <a:p>
            <a:r>
              <a:rPr kumimoji="1" lang="ja-JP" altLang="en-US" dirty="0"/>
              <a:t>米国基準　数万ページ</a:t>
            </a:r>
            <a:endParaRPr kumimoji="1" lang="en-US" altLang="ja-JP" dirty="0"/>
          </a:p>
          <a:p>
            <a:r>
              <a:rPr kumimoji="1" lang="en-US" altLang="ja-JP" dirty="0"/>
              <a:t>IFRS</a:t>
            </a:r>
            <a:r>
              <a:rPr kumimoji="1" lang="ja-JP" altLang="en-US" dirty="0"/>
              <a:t>　</a:t>
            </a:r>
            <a:r>
              <a:rPr kumimoji="1" lang="en-US" altLang="ja-JP" dirty="0"/>
              <a:t>5,000</a:t>
            </a:r>
            <a:r>
              <a:rPr kumimoji="1" lang="ja-JP" altLang="en-US" dirty="0"/>
              <a:t>ページ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715A6-A9F4-4240-B40D-F24CDF21C80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0478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715A6-A9F4-4240-B40D-F24CDF21C80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463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判断力、思考力、分析力</a:t>
            </a:r>
            <a:endParaRPr kumimoji="1" lang="en-US" altLang="ja-JP" dirty="0"/>
          </a:p>
          <a:p>
            <a:r>
              <a:rPr kumimoji="1" lang="ja-JP" altLang="en-US" dirty="0"/>
              <a:t>米国基準　数万ページ</a:t>
            </a:r>
            <a:endParaRPr kumimoji="1" lang="en-US" altLang="ja-JP" dirty="0"/>
          </a:p>
          <a:p>
            <a:r>
              <a:rPr kumimoji="1" lang="en-US" altLang="ja-JP" dirty="0"/>
              <a:t>IFRS</a:t>
            </a:r>
            <a:r>
              <a:rPr kumimoji="1" lang="ja-JP" altLang="en-US" dirty="0"/>
              <a:t>　</a:t>
            </a:r>
            <a:r>
              <a:rPr kumimoji="1" lang="en-US" altLang="ja-JP" dirty="0"/>
              <a:t>5,000</a:t>
            </a:r>
            <a:r>
              <a:rPr kumimoji="1" lang="ja-JP" altLang="en-US" dirty="0"/>
              <a:t>ページ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715A6-A9F4-4240-B40D-F24CDF21C80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04784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8985B-3BF5-7801-CE55-DC3EB060B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2C1C168-5000-A635-7CB3-799E08B789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F4C68A7-FC28-F97D-ADA2-17D7B9989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判断力、思考力、分析力</a:t>
            </a:r>
            <a:endParaRPr kumimoji="1" lang="en-US" altLang="ja-JP" dirty="0"/>
          </a:p>
          <a:p>
            <a:r>
              <a:rPr kumimoji="1" lang="ja-JP" altLang="en-US" dirty="0"/>
              <a:t>米国基準　数万ページ</a:t>
            </a:r>
            <a:endParaRPr kumimoji="1" lang="en-US" altLang="ja-JP" dirty="0"/>
          </a:p>
          <a:p>
            <a:r>
              <a:rPr kumimoji="1" lang="en-US" altLang="ja-JP" dirty="0"/>
              <a:t>IFRS</a:t>
            </a:r>
            <a:r>
              <a:rPr kumimoji="1" lang="ja-JP" altLang="en-US" dirty="0"/>
              <a:t>　</a:t>
            </a:r>
            <a:r>
              <a:rPr kumimoji="1" lang="en-US" altLang="ja-JP" dirty="0"/>
              <a:t>5,000</a:t>
            </a:r>
            <a:r>
              <a:rPr kumimoji="1" lang="ja-JP" altLang="en-US" dirty="0"/>
              <a:t>ページ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EBA640B-7CB4-D205-088C-B019C78BED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715A6-A9F4-4240-B40D-F24CDF21C80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903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39663-E44B-6F44-FA0F-AD7E30E4F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BDD633D-00E7-B4B8-A159-E64905C3E0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61AF9F5-5876-0463-1214-F35D87AFBC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判断力、思考力、分析力</a:t>
            </a:r>
            <a:endParaRPr kumimoji="1" lang="en-US" altLang="ja-JP" dirty="0"/>
          </a:p>
          <a:p>
            <a:r>
              <a:rPr kumimoji="1" lang="ja-JP" altLang="en-US" dirty="0"/>
              <a:t>米国基準　数万ページ</a:t>
            </a:r>
            <a:endParaRPr kumimoji="1" lang="en-US" altLang="ja-JP" dirty="0"/>
          </a:p>
          <a:p>
            <a:r>
              <a:rPr kumimoji="1" lang="en-US" altLang="ja-JP" dirty="0"/>
              <a:t>IFRS</a:t>
            </a:r>
            <a:r>
              <a:rPr kumimoji="1" lang="ja-JP" altLang="en-US" dirty="0"/>
              <a:t>　</a:t>
            </a:r>
            <a:r>
              <a:rPr kumimoji="1" lang="en-US" altLang="ja-JP" dirty="0"/>
              <a:t>5,000</a:t>
            </a:r>
            <a:r>
              <a:rPr kumimoji="1" lang="ja-JP" altLang="en-US" dirty="0"/>
              <a:t>ページ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4A9917-9035-B433-E62F-627A92A69D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715A6-A9F4-4240-B40D-F24CDF21C80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9592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F400F-413A-EF61-E4A5-7C8D91A57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C82540F-3E5A-0F09-6206-3DE5D68B82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0031D8B-69BB-F6CB-9DF3-3DA2AE5F15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判断力、思考力、分析力</a:t>
            </a:r>
            <a:endParaRPr kumimoji="1" lang="en-US" altLang="ja-JP" dirty="0"/>
          </a:p>
          <a:p>
            <a:r>
              <a:rPr kumimoji="1" lang="ja-JP" altLang="en-US" dirty="0"/>
              <a:t>米国基準　数万ページ</a:t>
            </a:r>
            <a:endParaRPr kumimoji="1" lang="en-US" altLang="ja-JP" dirty="0"/>
          </a:p>
          <a:p>
            <a:r>
              <a:rPr kumimoji="1" lang="en-US" altLang="ja-JP" dirty="0"/>
              <a:t>IFRS</a:t>
            </a:r>
            <a:r>
              <a:rPr kumimoji="1" lang="ja-JP" altLang="en-US" dirty="0"/>
              <a:t>　</a:t>
            </a:r>
            <a:r>
              <a:rPr kumimoji="1" lang="en-US" altLang="ja-JP" dirty="0"/>
              <a:t>5,000</a:t>
            </a:r>
            <a:r>
              <a:rPr kumimoji="1" lang="ja-JP" altLang="en-US" dirty="0"/>
              <a:t>ページ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08F5BD4-12DC-2BC8-C02C-5315B3C8EC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A715A6-A9F4-4240-B40D-F24CDF21C80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292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5A3669-6F9A-87DC-4633-33846A5DC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62D8730-2401-2E74-2DEA-850248E6C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65A17B9-64BA-E1A7-AF39-79DD4C706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7C15-A58B-4B20-83E4-76A33BE86D56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0C8974-948E-8A85-1C8F-6FCF81E03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A3517E6-5405-FB4E-5A14-59D1913A1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6806-1DC3-4E9F-ACA7-955E99AB6C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251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29BB9CF-C92E-4687-57FF-6F98F0627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ED8595-F836-E678-28DF-15709DA72C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9D7C33-27A6-D662-B849-38B10A300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C7B7-47CA-4B9A-A5E2-0795F2D94147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629E13-A4EC-306F-AD31-E45318AC5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9DA9862-C29D-D1CB-59A2-DA1C644C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6806-1DC3-4E9F-ACA7-955E99AB6C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25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51AEF42-3CE9-694D-ED7E-28EFF8D993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0062199-2503-316E-CADF-56EC9D4E4B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8CA2C0-5D0B-5AFE-B742-A618F91A7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E673-41CB-4751-A7F5-C4FB05348A57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C70FF48-6280-A4A0-F2F7-36E62F2E1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FE5555-8AE2-39CB-5041-3A0FEF540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6806-1DC3-4E9F-ACA7-955E99AB6C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649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7583EE-4DE0-6BC8-2725-51AE7EE29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429417-89E2-DF56-B09F-BCEE43338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BF9977-7903-2F0A-6A47-365B59545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DC87D-B415-457D-8C29-1751E220EDDD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175772-1A4B-1463-53D4-2187A4000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161382-4C59-4A01-6677-1D8FEB595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6806-1DC3-4E9F-ACA7-955E99AB6C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9929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2FA139-371D-CA7B-3B3E-7C35171BC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B9CD2DC-E788-1BF2-CE7F-2BE5C4557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67D99D0-BFA1-130A-E26E-7B0BCEB66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B874-B1D6-4205-B9B2-FAA3AFE35FA0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4A425D-5D4F-9F17-2332-BC8F8DBDE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EF192D-BD66-218A-682F-6FA27A962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6806-1DC3-4E9F-ACA7-955E99AB6C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925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DAFE0E-5401-E8BB-828F-E26937E10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A14EA6-130A-8FDB-9AC1-6547139DA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BE31A62-4E3A-AA6F-59B6-106E0B80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44F8D52-BDF0-D9AB-540C-0876945CB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F003-98A9-45AE-82BE-62349C2D3F74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F90611E-E0AF-89E3-0B2E-D1AA853E3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3DBC99-122F-EE6E-B658-BC2A0F239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6806-1DC3-4E9F-ACA7-955E99AB6C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60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0F861D-1B53-C6DD-DCE6-F66F86C48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CC0FA59-F67F-F783-686D-5A67580C3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74597C4-7FB9-2817-E556-E53CA9101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E1DC144-98FD-225E-9BBD-47B32A5BAC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EA62A87-889A-6D1C-7646-3AA831E13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0ACC27B-C288-1699-22DD-FDA447E61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E7B00-71D4-42F2-B88E-DEF28AE464A8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728468B-F8A9-68AF-9AE2-BFBD03245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7B395E6-2387-41ED-496D-C62D7ABC5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6806-1DC3-4E9F-ACA7-955E99AB6C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530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F297CE-9AC4-A8D3-825F-1625A8AB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AA35F49-A05F-2A1C-7108-A9F160452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9FF6B-7131-4F5B-80EF-47316647FEE3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B838DBD-76D0-6031-DE81-A726F3801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DC0230B-2981-7709-3A03-6F7A5DFC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6806-1DC3-4E9F-ACA7-955E99AB6C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8363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EBB851F-5DDD-7E4B-0A18-C00D8653F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248B8-CB23-4AA5-8EF7-5320E920B507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42CB869-1207-A474-0227-4DF928573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B2283C-26D8-406B-3009-650F836EF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6806-1DC3-4E9F-ACA7-955E99AB6C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2069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92B535-EF0E-FDB9-E7EA-E191771BE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2A46E09-448B-3575-EF14-73E3FDE9D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E7A8F70-569A-FB8B-585E-AA3F77B7A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53101D0-5EB4-9E08-1561-37B336DB9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07E5-5FE1-4DB9-88D0-BE28949B2EC7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9AA201F-88BA-A493-948B-EA1BB76D9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2D09D1-B6A4-9B07-7BE0-E45ED76A7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6806-1DC3-4E9F-ACA7-955E99AB6C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655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9B73FC-F978-22AB-08F6-D56DE715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B1145FB-4A08-6AE2-406D-FB94B35A92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AD259CC-28E1-1549-25D6-CB0F12CF45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53CAD66-91BB-874F-2E90-435AADA9B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69883-9BC2-40D1-8E1D-852BDC114EF8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A4A1E9D-9BDF-1580-DDB1-BC2882ACB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78EAEA9-7A0C-D8D7-1BA5-432F3D0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66806-1DC3-4E9F-ACA7-955E99AB6C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23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683D405-4288-7FF2-DF63-23D4DE4CC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A22FAC5-67F0-36EF-0080-30315AC55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B60AC8-B1A7-53E9-9C93-F8053B21A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114EF-6484-4F09-81C2-6FFA12433F25}" type="datetime1">
              <a:rPr kumimoji="1" lang="ja-JP" altLang="en-US" smtClean="0"/>
              <a:t>2026/3/16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2A2796-E9A7-0B46-8B24-D590DC157C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3B2EE0-2072-EFFB-70E0-22922FCA6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D66806-1DC3-4E9F-ACA7-955E99AB6C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924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Relationship Id="rId9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nenkin-shisan.mhlw.go.jp/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F88927-23CA-CE15-4CF7-C21EC036C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2625293"/>
          </a:xfrm>
        </p:spPr>
        <p:txBody>
          <a:bodyPr>
            <a:normAutofit/>
          </a:bodyPr>
          <a:lstStyle/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2026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年改正</a:t>
            </a:r>
            <a:b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確定拠出年金の</a:t>
            </a:r>
            <a:b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賢い活用法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3103D92-DA78-81B4-F08C-7ADD8180AE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58002"/>
            <a:ext cx="9144000" cy="1655762"/>
          </a:xfrm>
        </p:spPr>
        <p:txBody>
          <a:bodyPr anchor="b">
            <a:normAutofit/>
          </a:bodyPr>
          <a:lstStyle/>
          <a:p>
            <a:r>
              <a: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2026.3.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神中 智博</a:t>
            </a:r>
            <a:endParaRPr kumimoji="1" lang="ja-JP" altLang="en-US" sz="3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593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E302F-9BEE-8237-F1BC-E9084FB544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6BB295-0467-13FE-70EA-97A749228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47" y="162690"/>
            <a:ext cx="10515600" cy="457835"/>
          </a:xfrm>
        </p:spPr>
        <p:txBody>
          <a:bodyPr>
            <a:normAutofit/>
          </a:bodyPr>
          <a:lstStyle/>
          <a:p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2026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年改正　確定拠出年金の賢い活用法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63A620AD-C5FF-CE37-D74E-0A468439CC2A}"/>
              </a:ext>
            </a:extLst>
          </p:cNvPr>
          <p:cNvCxnSpPr/>
          <p:nvPr/>
        </p:nvCxnSpPr>
        <p:spPr>
          <a:xfrm>
            <a:off x="349624" y="620525"/>
            <a:ext cx="1142327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タイトル 1">
            <a:extLst>
              <a:ext uri="{FF2B5EF4-FFF2-40B4-BE49-F238E27FC236}">
                <a16:creationId xmlns:a16="http://schemas.microsoft.com/office/drawing/2014/main" id="{6F058FDB-2555-A1BE-A029-7DF4B79FFC6A}"/>
              </a:ext>
            </a:extLst>
          </p:cNvPr>
          <p:cNvSpPr txBox="1">
            <a:spLocks/>
          </p:cNvSpPr>
          <p:nvPr/>
        </p:nvSpPr>
        <p:spPr>
          <a:xfrm>
            <a:off x="349623" y="799332"/>
            <a:ext cx="11581719" cy="457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改正概要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FA1FADD5-8C2B-E965-3BC2-4D4CD102F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0791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967E9BC5-C4B6-8960-786B-F8EA29954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891898"/>
              </p:ext>
            </p:extLst>
          </p:nvPr>
        </p:nvGraphicFramePr>
        <p:xfrm>
          <a:off x="449142" y="1435971"/>
          <a:ext cx="11374996" cy="5039605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300364">
                  <a:extLst>
                    <a:ext uri="{9D8B030D-6E8A-4147-A177-3AD203B41FA5}">
                      <a16:colId xmlns:a16="http://schemas.microsoft.com/office/drawing/2014/main" val="1117260466"/>
                    </a:ext>
                  </a:extLst>
                </a:gridCol>
                <a:gridCol w="3471567">
                  <a:extLst>
                    <a:ext uri="{9D8B030D-6E8A-4147-A177-3AD203B41FA5}">
                      <a16:colId xmlns:a16="http://schemas.microsoft.com/office/drawing/2014/main" val="3189985696"/>
                    </a:ext>
                  </a:extLst>
                </a:gridCol>
                <a:gridCol w="3471567">
                  <a:extLst>
                    <a:ext uri="{9D8B030D-6E8A-4147-A177-3AD203B41FA5}">
                      <a16:colId xmlns:a16="http://schemas.microsoft.com/office/drawing/2014/main" val="680190508"/>
                    </a:ext>
                  </a:extLst>
                </a:gridCol>
                <a:gridCol w="2131498">
                  <a:extLst>
                    <a:ext uri="{9D8B030D-6E8A-4147-A177-3AD203B41FA5}">
                      <a16:colId xmlns:a16="http://schemas.microsoft.com/office/drawing/2014/main" val="4051185738"/>
                    </a:ext>
                  </a:extLst>
                </a:gridCol>
              </a:tblGrid>
              <a:tr h="86128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項目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従来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改正後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開始時期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4288001"/>
                  </a:ext>
                </a:extLst>
              </a:tr>
              <a:tr h="1392774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kumimoji="1" lang="en-US" altLang="ja-JP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1. </a:t>
                      </a:r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上乗せ拠出</a:t>
                      </a:r>
                      <a:endParaRPr kumimoji="1" lang="en-US" altLang="ja-JP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（マッチング拠出）</a:t>
                      </a:r>
                      <a:endParaRPr kumimoji="1" lang="en-US" altLang="ja-JP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の要件撤廃</a:t>
                      </a:r>
                      <a:endParaRPr kumimoji="1" lang="en-US" altLang="ja-JP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上乗せ金額は</a:t>
                      </a:r>
                      <a:endParaRPr kumimoji="1" lang="en-US" altLang="ja-JP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b="1" dirty="0">
                          <a:solidFill>
                            <a:srgbClr val="00B0F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会社掛金の範囲内</a:t>
                      </a:r>
                      <a:endParaRPr kumimoji="1" lang="en-US" altLang="ja-JP" b="1" dirty="0">
                        <a:solidFill>
                          <a:srgbClr val="00B0F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会社掛金を超えた拠出が</a:t>
                      </a:r>
                      <a:r>
                        <a:rPr kumimoji="1" lang="en-US" altLang="ja-JP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OK</a:t>
                      </a:r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2026</a:t>
                      </a:r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1771141"/>
                  </a:ext>
                </a:extLst>
              </a:tr>
              <a:tr h="13927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 </a:t>
                      </a:r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拠出限度額の</a:t>
                      </a:r>
                      <a:endParaRPr kumimoji="1" lang="en-US" altLang="ja-JP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引き上げ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個人型確定拠出年金（</a:t>
                      </a:r>
                      <a:r>
                        <a:rPr kumimoji="1" lang="en-US" altLang="ja-JP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iDeCo</a:t>
                      </a:r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  <a:endParaRPr kumimoji="1" lang="en-US" altLang="ja-JP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と合わせて</a:t>
                      </a:r>
                      <a:r>
                        <a:rPr kumimoji="1" lang="ja-JP" altLang="en-US" b="1" dirty="0">
                          <a:solidFill>
                            <a:srgbClr val="00B0F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b="1" dirty="0">
                          <a:solidFill>
                            <a:srgbClr val="00B0F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55,000</a:t>
                      </a:r>
                      <a:r>
                        <a:rPr kumimoji="1" lang="ja-JP" altLang="en-US" b="1" dirty="0">
                          <a:solidFill>
                            <a:srgbClr val="00B0F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まで</a:t>
                      </a:r>
                      <a:endParaRPr kumimoji="1" lang="en-US" altLang="ja-JP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※</a:t>
                      </a:r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うち</a:t>
                      </a:r>
                      <a:r>
                        <a:rPr kumimoji="1" lang="en-US" altLang="ja-JP" b="1" dirty="0">
                          <a:solidFill>
                            <a:srgbClr val="00B0F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iDeCo</a:t>
                      </a:r>
                      <a:r>
                        <a:rPr kumimoji="1" lang="ja-JP" altLang="en-US" b="1" dirty="0">
                          <a:solidFill>
                            <a:srgbClr val="00B0F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は</a:t>
                      </a:r>
                      <a:r>
                        <a:rPr kumimoji="1" lang="en-US" altLang="ja-JP" b="1" dirty="0">
                          <a:solidFill>
                            <a:srgbClr val="00B0F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20,000</a:t>
                      </a:r>
                      <a:r>
                        <a:rPr kumimoji="1" lang="ja-JP" altLang="en-US" b="1" dirty="0">
                          <a:solidFill>
                            <a:srgbClr val="00B0F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円が上限</a:t>
                      </a:r>
                      <a:endParaRPr kumimoji="1" lang="en-US" altLang="ja-JP" b="1" dirty="0">
                        <a:solidFill>
                          <a:srgbClr val="00B0F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個人型確定拠出年金（</a:t>
                      </a:r>
                      <a:r>
                        <a:rPr kumimoji="1" lang="en-US" altLang="ja-JP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iDeCo</a:t>
                      </a:r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）と合わせて</a:t>
                      </a:r>
                      <a:r>
                        <a:rPr kumimoji="1" lang="ja-JP" altLang="en-US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62,000</a:t>
                      </a:r>
                      <a:r>
                        <a:rPr kumimoji="1" lang="ja-JP" altLang="en-US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円</a:t>
                      </a:r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まで</a:t>
                      </a:r>
                      <a:endParaRPr kumimoji="1" lang="en-US" altLang="ja-JP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※</a:t>
                      </a:r>
                      <a:r>
                        <a:rPr kumimoji="1" lang="en-US" altLang="ja-JP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iDeCo</a:t>
                      </a:r>
                      <a:r>
                        <a:rPr kumimoji="1" lang="ja-JP" altLang="en-US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独自の上限なし</a:t>
                      </a:r>
                      <a:endParaRPr kumimoji="1" lang="en-US" altLang="ja-JP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2026</a:t>
                      </a:r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</a:t>
                      </a:r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0356023"/>
                  </a:ext>
                </a:extLst>
              </a:tr>
              <a:tr h="139277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 iDeCo</a:t>
                      </a:r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加入年齢</a:t>
                      </a:r>
                      <a:endParaRPr kumimoji="1" lang="en-US" altLang="ja-JP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引き上げ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rgbClr val="00B0F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65</a:t>
                      </a:r>
                      <a:r>
                        <a:rPr kumimoji="1" lang="ja-JP" altLang="en-US" b="1" dirty="0">
                          <a:solidFill>
                            <a:srgbClr val="00B0F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歳未満</a:t>
                      </a:r>
                      <a:endParaRPr kumimoji="1" lang="en-US" altLang="ja-JP" b="1" dirty="0">
                        <a:solidFill>
                          <a:srgbClr val="00B0F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※</a:t>
                      </a:r>
                      <a:r>
                        <a:rPr kumimoji="1" lang="ja-JP" altLang="en-US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要件あり（省略）</a:t>
                      </a:r>
                      <a:endParaRPr kumimoji="1" lang="en-US" altLang="ja-JP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70</a:t>
                      </a:r>
                      <a:r>
                        <a:rPr kumimoji="1" lang="ja-JP" altLang="en-US" b="1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歳未満</a:t>
                      </a:r>
                      <a:endParaRPr kumimoji="1" lang="en-US" altLang="ja-JP" b="1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※</a:t>
                      </a:r>
                      <a:r>
                        <a:rPr kumimoji="1" lang="ja-JP" altLang="en-US" b="1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要件あり（今回は省略）</a:t>
                      </a:r>
                      <a:endParaRPr kumimoji="1" lang="en-US" altLang="ja-JP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2026</a:t>
                      </a:r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  <a:r>
                        <a:rPr kumimoji="1" lang="en-US" altLang="ja-JP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</a:t>
                      </a:r>
                      <a:r>
                        <a:rPr kumimoji="1" lang="ja-JP" altLang="en-US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月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535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52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41782-D06C-DF6A-9727-9C0D06B30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30">
            <a:extLst>
              <a:ext uri="{FF2B5EF4-FFF2-40B4-BE49-F238E27FC236}">
                <a16:creationId xmlns:a16="http://schemas.microsoft.com/office/drawing/2014/main" id="{C4B33F1C-281F-DD5B-1AFA-83B956763F00}"/>
              </a:ext>
            </a:extLst>
          </p:cNvPr>
          <p:cNvSpPr txBox="1"/>
          <p:nvPr/>
        </p:nvSpPr>
        <p:spPr>
          <a:xfrm>
            <a:off x="8641871" y="1283748"/>
            <a:ext cx="1730009" cy="4497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50"/>
              </a:lnSpc>
              <a:spcBef>
                <a:spcPct val="0"/>
              </a:spcBef>
            </a:pPr>
            <a:r>
              <a:rPr lang="ja-JP" altLang="en-US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Zen Maru Gothic Medium"/>
                <a:sym typeface="Zen Maru Gothic Medium"/>
              </a:rPr>
              <a:t>総枠</a:t>
            </a:r>
            <a:r>
              <a:rPr lang="en-US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Zen Maru Gothic Medium"/>
                <a:sym typeface="Zen Maru Gothic Medium"/>
              </a:rPr>
              <a:t>5.5</a:t>
            </a:r>
            <a:r>
              <a:rPr lang="ja-JP" altLang="en-US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Zen Maru Gothic Medium"/>
                <a:sym typeface="Zen Maru Gothic Medium"/>
              </a:rPr>
              <a:t>万</a:t>
            </a:r>
            <a:r>
              <a:rPr lang="en-US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Zen Maru Gothic Medium"/>
                <a:sym typeface="Zen Maru Gothic Medium"/>
              </a:rPr>
              <a:t>円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F44523B-4FB7-972F-3887-EC4D2818E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47" y="162690"/>
            <a:ext cx="10515600" cy="457835"/>
          </a:xfrm>
        </p:spPr>
        <p:txBody>
          <a:bodyPr>
            <a:normAutofit/>
          </a:bodyPr>
          <a:lstStyle/>
          <a:p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2026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年改正　確定拠出年金の賢い活用法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B110381-E8E9-6A98-7413-702D6CB05059}"/>
              </a:ext>
            </a:extLst>
          </p:cNvPr>
          <p:cNvCxnSpPr/>
          <p:nvPr/>
        </p:nvCxnSpPr>
        <p:spPr>
          <a:xfrm>
            <a:off x="349624" y="620525"/>
            <a:ext cx="1142327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タイトル 1">
            <a:extLst>
              <a:ext uri="{FF2B5EF4-FFF2-40B4-BE49-F238E27FC236}">
                <a16:creationId xmlns:a16="http://schemas.microsoft.com/office/drawing/2014/main" id="{9C84B0F1-A415-51DE-CF3B-18762188033A}"/>
              </a:ext>
            </a:extLst>
          </p:cNvPr>
          <p:cNvSpPr txBox="1">
            <a:spLocks/>
          </p:cNvSpPr>
          <p:nvPr/>
        </p:nvSpPr>
        <p:spPr>
          <a:xfrm>
            <a:off x="349624" y="799332"/>
            <a:ext cx="8465670" cy="457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会社掛金が月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1.5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万円のケースで考えてみよう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6FA2A4BC-1422-E1D2-1976-F58D7B2B2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098" y="60199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1" name="Freeform 9">
            <a:extLst>
              <a:ext uri="{FF2B5EF4-FFF2-40B4-BE49-F238E27FC236}">
                <a16:creationId xmlns:a16="http://schemas.microsoft.com/office/drawing/2014/main" id="{E4D5DF2E-8891-F194-CA6C-C3BC3F495918}"/>
              </a:ext>
            </a:extLst>
          </p:cNvPr>
          <p:cNvSpPr/>
          <p:nvPr/>
        </p:nvSpPr>
        <p:spPr>
          <a:xfrm>
            <a:off x="3702511" y="4914853"/>
            <a:ext cx="462213" cy="462213"/>
          </a:xfrm>
          <a:custGeom>
            <a:avLst/>
            <a:gdLst/>
            <a:ahLst/>
            <a:cxnLst/>
            <a:rect l="l" t="t" r="r" b="b"/>
            <a:pathLst>
              <a:path w="462213" h="462213">
                <a:moveTo>
                  <a:pt x="0" y="0"/>
                </a:moveTo>
                <a:lnTo>
                  <a:pt x="462213" y="0"/>
                </a:lnTo>
                <a:lnTo>
                  <a:pt x="462213" y="462213"/>
                </a:lnTo>
                <a:lnTo>
                  <a:pt x="0" y="4622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68" name="Group 16">
            <a:extLst>
              <a:ext uri="{FF2B5EF4-FFF2-40B4-BE49-F238E27FC236}">
                <a16:creationId xmlns:a16="http://schemas.microsoft.com/office/drawing/2014/main" id="{A1DE246B-659C-C7C1-541C-B0E1FAC4F5C6}"/>
              </a:ext>
            </a:extLst>
          </p:cNvPr>
          <p:cNvGrpSpPr/>
          <p:nvPr/>
        </p:nvGrpSpPr>
        <p:grpSpPr>
          <a:xfrm>
            <a:off x="10240496" y="1420436"/>
            <a:ext cx="440699" cy="346873"/>
            <a:chOff x="0" y="0"/>
            <a:chExt cx="812800" cy="950563"/>
          </a:xfrm>
        </p:grpSpPr>
        <p:sp>
          <p:nvSpPr>
            <p:cNvPr id="69" name="Freeform 17">
              <a:extLst>
                <a:ext uri="{FF2B5EF4-FFF2-40B4-BE49-F238E27FC236}">
                  <a16:creationId xmlns:a16="http://schemas.microsoft.com/office/drawing/2014/main" id="{E497FF70-A42A-A029-9709-A2DF58C45601}"/>
                </a:ext>
              </a:extLst>
            </p:cNvPr>
            <p:cNvSpPr/>
            <p:nvPr/>
          </p:nvSpPr>
          <p:spPr>
            <a:xfrm>
              <a:off x="0" y="0"/>
              <a:ext cx="812800" cy="950563"/>
            </a:xfrm>
            <a:custGeom>
              <a:avLst/>
              <a:gdLst/>
              <a:ahLst/>
              <a:cxnLst/>
              <a:rect l="l" t="t" r="r" b="b"/>
              <a:pathLst>
                <a:path w="812800" h="950563">
                  <a:moveTo>
                    <a:pt x="812800" y="475282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747363"/>
                  </a:lnTo>
                  <a:lnTo>
                    <a:pt x="406400" y="747363"/>
                  </a:lnTo>
                  <a:lnTo>
                    <a:pt x="406400" y="950563"/>
                  </a:lnTo>
                  <a:lnTo>
                    <a:pt x="812800" y="475282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0" name="TextBox 18">
              <a:extLst>
                <a:ext uri="{FF2B5EF4-FFF2-40B4-BE49-F238E27FC236}">
                  <a16:creationId xmlns:a16="http://schemas.microsoft.com/office/drawing/2014/main" id="{3D4A7C8E-8CAE-BC62-53F4-59CCB3701843}"/>
                </a:ext>
              </a:extLst>
            </p:cNvPr>
            <p:cNvSpPr txBox="1"/>
            <p:nvPr/>
          </p:nvSpPr>
          <p:spPr>
            <a:xfrm>
              <a:off x="0" y="174625"/>
              <a:ext cx="711200" cy="572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66"/>
                </a:lnSpc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72" name="Group 20">
            <a:extLst>
              <a:ext uri="{FF2B5EF4-FFF2-40B4-BE49-F238E27FC236}">
                <a16:creationId xmlns:a16="http://schemas.microsoft.com/office/drawing/2014/main" id="{D0A9DCD7-73EE-4A30-1167-C885948B0B90}"/>
              </a:ext>
            </a:extLst>
          </p:cNvPr>
          <p:cNvGrpSpPr/>
          <p:nvPr/>
        </p:nvGrpSpPr>
        <p:grpSpPr>
          <a:xfrm>
            <a:off x="7012644" y="4901946"/>
            <a:ext cx="551051" cy="462213"/>
            <a:chOff x="0" y="0"/>
            <a:chExt cx="812800" cy="950563"/>
          </a:xfrm>
        </p:grpSpPr>
        <p:sp>
          <p:nvSpPr>
            <p:cNvPr id="73" name="Freeform 21">
              <a:extLst>
                <a:ext uri="{FF2B5EF4-FFF2-40B4-BE49-F238E27FC236}">
                  <a16:creationId xmlns:a16="http://schemas.microsoft.com/office/drawing/2014/main" id="{C019598D-925B-AEED-F882-637F2D3982DD}"/>
                </a:ext>
              </a:extLst>
            </p:cNvPr>
            <p:cNvSpPr/>
            <p:nvPr/>
          </p:nvSpPr>
          <p:spPr>
            <a:xfrm>
              <a:off x="0" y="0"/>
              <a:ext cx="812800" cy="950563"/>
            </a:xfrm>
            <a:custGeom>
              <a:avLst/>
              <a:gdLst/>
              <a:ahLst/>
              <a:cxnLst/>
              <a:rect l="l" t="t" r="r" b="b"/>
              <a:pathLst>
                <a:path w="812800" h="950563">
                  <a:moveTo>
                    <a:pt x="812800" y="475282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747363"/>
                  </a:lnTo>
                  <a:lnTo>
                    <a:pt x="406400" y="747363"/>
                  </a:lnTo>
                  <a:lnTo>
                    <a:pt x="406400" y="950563"/>
                  </a:lnTo>
                  <a:lnTo>
                    <a:pt x="812800" y="475282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4" name="TextBox 22">
              <a:extLst>
                <a:ext uri="{FF2B5EF4-FFF2-40B4-BE49-F238E27FC236}">
                  <a16:creationId xmlns:a16="http://schemas.microsoft.com/office/drawing/2014/main" id="{936C24C3-7106-85D8-0664-F65BC22F1D56}"/>
                </a:ext>
              </a:extLst>
            </p:cNvPr>
            <p:cNvSpPr txBox="1"/>
            <p:nvPr/>
          </p:nvSpPr>
          <p:spPr>
            <a:xfrm>
              <a:off x="0" y="174625"/>
              <a:ext cx="711200" cy="572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66"/>
                </a:lnSpc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75" name="Freeform 23">
            <a:extLst>
              <a:ext uri="{FF2B5EF4-FFF2-40B4-BE49-F238E27FC236}">
                <a16:creationId xmlns:a16="http://schemas.microsoft.com/office/drawing/2014/main" id="{B71CD71C-25D6-328F-0BB6-AD4A343ADAC9}"/>
              </a:ext>
            </a:extLst>
          </p:cNvPr>
          <p:cNvSpPr/>
          <p:nvPr/>
        </p:nvSpPr>
        <p:spPr>
          <a:xfrm>
            <a:off x="8113535" y="4910773"/>
            <a:ext cx="462213" cy="462213"/>
          </a:xfrm>
          <a:custGeom>
            <a:avLst/>
            <a:gdLst/>
            <a:ahLst/>
            <a:cxnLst/>
            <a:rect l="l" t="t" r="r" b="b"/>
            <a:pathLst>
              <a:path w="462213" h="462213">
                <a:moveTo>
                  <a:pt x="0" y="0"/>
                </a:moveTo>
                <a:lnTo>
                  <a:pt x="462213" y="0"/>
                </a:lnTo>
                <a:lnTo>
                  <a:pt x="462213" y="462213"/>
                </a:lnTo>
                <a:lnTo>
                  <a:pt x="0" y="4622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76" name="Table 24">
            <a:extLst>
              <a:ext uri="{FF2B5EF4-FFF2-40B4-BE49-F238E27FC236}">
                <a16:creationId xmlns:a16="http://schemas.microsoft.com/office/drawing/2014/main" id="{A17DC94C-595D-1945-7B2A-199546849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368765"/>
              </p:ext>
            </p:extLst>
          </p:nvPr>
        </p:nvGraphicFramePr>
        <p:xfrm>
          <a:off x="692806" y="2167412"/>
          <a:ext cx="10131745" cy="3329182"/>
        </p:xfrm>
        <a:graphic>
          <a:graphicData uri="http://schemas.openxmlformats.org/drawingml/2006/table">
            <a:tbl>
              <a:tblPr/>
              <a:tblGrid>
                <a:gridCol w="252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5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4591">
                <a:tc rowSpan="2">
                  <a:txBody>
                    <a:bodyPr/>
                    <a:lstStyle/>
                    <a:p>
                      <a:pPr algn="ctr">
                        <a:lnSpc>
                          <a:spcPts val="3346"/>
                        </a:lnSpc>
                        <a:defRPr/>
                      </a:pPr>
                      <a:r>
                        <a:rPr lang="en-US" sz="2390" b="1" dirty="0" err="1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Zen Maru Gothic"/>
                          <a:sym typeface="Zen Maru Gothic"/>
                        </a:rPr>
                        <a:t>企業型</a:t>
                      </a:r>
                      <a:r>
                        <a:rPr lang="en-US" altLang="ja-JP" sz="2390" b="1" dirty="0" err="1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Zen Maru Gothic"/>
                          <a:sym typeface="Zen Maru Gothic"/>
                        </a:rPr>
                        <a:t>DC</a:t>
                      </a:r>
                      <a:endParaRPr lang="en-US" sz="1100" b="1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lnSpc>
                          <a:spcPts val="3346"/>
                        </a:lnSpc>
                      </a:pPr>
                      <a:r>
                        <a:rPr lang="ja-JP" altLang="en-US" sz="2390" b="1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Zen Maru Gothic"/>
                          <a:sym typeface="Zen Maru Gothic"/>
                        </a:rPr>
                        <a:t>会社</a:t>
                      </a:r>
                      <a:r>
                        <a:rPr lang="en-US" sz="2390" b="1" dirty="0" err="1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Zen Maru Gothic"/>
                          <a:sym typeface="Zen Maru Gothic"/>
                        </a:rPr>
                        <a:t>掛金</a:t>
                      </a:r>
                      <a:endParaRPr lang="en-US" sz="2390" b="1" dirty="0">
                        <a:solidFill>
                          <a:srgbClr val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Zen Maru Gothic"/>
                        <a:sym typeface="Zen Maru Gothic"/>
                      </a:endParaRPr>
                    </a:p>
                    <a:p>
                      <a:pPr algn="ctr">
                        <a:lnSpc>
                          <a:spcPts val="3346"/>
                        </a:lnSpc>
                      </a:pPr>
                      <a:r>
                        <a:rPr lang="ja-JP" altLang="en-US" sz="1800" b="1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Zen Maru Gothic"/>
                          <a:sym typeface="Zen Maru Gothic"/>
                        </a:rPr>
                        <a:t>（例：</a:t>
                      </a:r>
                      <a:r>
                        <a:rPr lang="en-US" altLang="ja-JP" sz="1800" b="1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Zen Maru Gothic"/>
                          <a:sym typeface="Zen Maru Gothic"/>
                        </a:rPr>
                        <a:t>1.5</a:t>
                      </a:r>
                      <a:r>
                        <a:rPr lang="ja-JP" altLang="en-US" sz="1800" b="1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Zen Maru Gothic"/>
                          <a:sym typeface="Zen Maru Gothic"/>
                        </a:rPr>
                        <a:t>万円）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Zen Maru Gothic"/>
                        <a:sym typeface="Zen Maru Gothic"/>
                      </a:endParaRPr>
                    </a:p>
                  </a:txBody>
                  <a:tcPr marL="187471" marR="187471" marT="187471" marB="18747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D7E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3346"/>
                        </a:lnSpc>
                        <a:defRPr/>
                      </a:pPr>
                      <a:r>
                        <a:rPr lang="en-US" sz="2390" b="1" spc="-129" dirty="0" err="1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Zen Maru Gothic Bold"/>
                          <a:sym typeface="Zen Maru Gothic Bold"/>
                        </a:rPr>
                        <a:t>加入者拠出</a:t>
                      </a:r>
                      <a:r>
                        <a:rPr lang="ja-JP" altLang="en-US" sz="2390" b="1" spc="-129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Zen Maru Gothic Bold"/>
                          <a:sym typeface="Zen Maru Gothic Bold"/>
                        </a:rPr>
                        <a:t>（マッチング拠出</a:t>
                      </a:r>
                      <a:r>
                        <a:rPr lang="en-US" sz="2390" b="1" spc="-129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Zen Maru Gothic Bold"/>
                          <a:sym typeface="Zen Maru Gothic Bold"/>
                        </a:rPr>
                        <a:t>）</a:t>
                      </a:r>
                    </a:p>
                    <a:p>
                      <a:pPr algn="ctr">
                        <a:lnSpc>
                          <a:spcPts val="3346"/>
                        </a:lnSpc>
                        <a:defRPr/>
                      </a:pPr>
                      <a:endParaRPr lang="en-US" sz="2390" b="1" spc="-129" dirty="0">
                        <a:solidFill>
                          <a:srgbClr val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Zen Maru Gothic Bold"/>
                        <a:sym typeface="Zen Maru Gothic Bold"/>
                      </a:endParaRPr>
                    </a:p>
                    <a:p>
                      <a:pPr algn="ctr">
                        <a:lnSpc>
                          <a:spcPts val="3346"/>
                        </a:lnSpc>
                        <a:defRPr/>
                      </a:pPr>
                      <a:endParaRPr lang="en-US" sz="2390" b="1" spc="-129" dirty="0">
                        <a:solidFill>
                          <a:srgbClr val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Zen Maru Gothic Bold"/>
                        <a:sym typeface="Zen Maru Gothic Bold"/>
                      </a:endParaRPr>
                    </a:p>
                  </a:txBody>
                  <a:tcPr marL="187471" marR="187471" marT="187471" marB="18747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346"/>
                        </a:lnSpc>
                        <a:defRPr/>
                      </a:pPr>
                      <a:r>
                        <a:rPr lang="en-US" sz="2390" b="1" spc="-129">
                          <a:solidFill>
                            <a:srgbClr val="000000"/>
                          </a:solidFill>
                          <a:latin typeface="Zen Maru Gothic Bold"/>
                          <a:ea typeface="Zen Maru Gothic Bold"/>
                          <a:cs typeface="Zen Maru Gothic Bold"/>
                          <a:sym typeface="Zen Maru Gothic Bold"/>
                        </a:rPr>
                        <a:t>マッチング拠出</a:t>
                      </a:r>
                      <a:endParaRPr lang="en-US" sz="1100"/>
                    </a:p>
                    <a:p>
                      <a:pPr algn="ctr">
                        <a:lnSpc>
                          <a:spcPts val="3346"/>
                        </a:lnSpc>
                      </a:pPr>
                      <a:r>
                        <a:rPr lang="en-US" sz="2390" b="1" spc="-129">
                          <a:solidFill>
                            <a:srgbClr val="000000"/>
                          </a:solidFill>
                          <a:latin typeface="Zen Maru Gothic Bold"/>
                          <a:ea typeface="Zen Maru Gothic Bold"/>
                          <a:cs typeface="Zen Maru Gothic Bold"/>
                          <a:sym typeface="Zen Maru Gothic Bold"/>
                        </a:rPr>
                        <a:t>（加入者拠出）</a:t>
                      </a:r>
                    </a:p>
                  </a:txBody>
                  <a:tcPr marL="187471" marR="187471" marT="187471" marB="187471" anchor="ctr">
                    <a:lnL w="57150" cap="flat" cmpd="sng" algn="ctr">
                      <a:solidFill>
                        <a:srgbClr val="5B5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B5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B5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346"/>
                        </a:lnSpc>
                        <a:defRPr/>
                      </a:pPr>
                      <a:r>
                        <a:rPr lang="en-US" sz="2390" b="1" spc="-129">
                          <a:solidFill>
                            <a:srgbClr val="000000"/>
                          </a:solidFill>
                          <a:latin typeface="Zen Maru Gothic Bold"/>
                          <a:ea typeface="Zen Maru Gothic Bold"/>
                          <a:cs typeface="Zen Maru Gothic Bold"/>
                          <a:sym typeface="Zen Maru Gothic Bold"/>
                        </a:rPr>
                        <a:t>マッチング拠出</a:t>
                      </a:r>
                      <a:endParaRPr lang="en-US" sz="1100"/>
                    </a:p>
                    <a:p>
                      <a:pPr algn="ctr">
                        <a:lnSpc>
                          <a:spcPts val="3346"/>
                        </a:lnSpc>
                      </a:pPr>
                      <a:r>
                        <a:rPr lang="en-US" sz="2390" b="1" spc="-129">
                          <a:solidFill>
                            <a:srgbClr val="000000"/>
                          </a:solidFill>
                          <a:latin typeface="Zen Maru Gothic Bold"/>
                          <a:ea typeface="Zen Maru Gothic Bold"/>
                          <a:cs typeface="Zen Maru Gothic Bold"/>
                          <a:sym typeface="Zen Maru Gothic Bold"/>
                        </a:rPr>
                        <a:t>（加入者拠出）</a:t>
                      </a:r>
                    </a:p>
                  </a:txBody>
                  <a:tcPr marL="187471" marR="187471" marT="187471" marB="187471" anchor="ctr">
                    <a:lnL w="57150" cap="flat" cmpd="sng" algn="ctr">
                      <a:solidFill>
                        <a:srgbClr val="5B5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5B5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5B5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4591">
                <a:tc vMerge="1">
                  <a:txBody>
                    <a:bodyPr/>
                    <a:lstStyle/>
                    <a:p>
                      <a:pPr algn="ctr">
                        <a:lnSpc>
                          <a:spcPts val="3346"/>
                        </a:lnSpc>
                        <a:defRPr/>
                      </a:pPr>
                      <a:r>
                        <a:rPr lang="en-US" sz="2390">
                          <a:solidFill>
                            <a:srgbClr val="000000"/>
                          </a:solidFill>
                          <a:latin typeface="Zen Maru Gothic"/>
                          <a:ea typeface="Zen Maru Gothic"/>
                          <a:cs typeface="Zen Maru Gothic"/>
                          <a:sym typeface="Zen Maru Gothic"/>
                        </a:rPr>
                        <a:t>企業型</a:t>
                      </a:r>
                      <a:endParaRPr lang="en-US" sz="1100"/>
                    </a:p>
                    <a:p>
                      <a:pPr algn="ctr">
                        <a:lnSpc>
                          <a:spcPts val="3346"/>
                        </a:lnSpc>
                      </a:pPr>
                      <a:r>
                        <a:rPr lang="en-US" sz="2390">
                          <a:solidFill>
                            <a:srgbClr val="000000"/>
                          </a:solidFill>
                          <a:latin typeface="Zen Maru Gothic"/>
                          <a:ea typeface="Zen Maru Gothic"/>
                          <a:cs typeface="Zen Maru Gothic"/>
                          <a:sym typeface="Zen Maru Gothic"/>
                        </a:rPr>
                        <a:t>事業主掛金</a:t>
                      </a:r>
                    </a:p>
                  </a:txBody>
                  <a:tcPr marL="187471" marR="187471" marT="187471" marB="187471" anchor="ctr">
                    <a:lnL w="90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0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02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3346"/>
                        </a:lnSpc>
                        <a:defRPr/>
                      </a:pPr>
                      <a:r>
                        <a:rPr lang="en-US" sz="2390" b="1" spc="1094" dirty="0">
                          <a:solidFill>
                            <a:srgbClr val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Zen Maru Gothic Bold"/>
                          <a:sym typeface="Zen Maru Gothic Bold"/>
                        </a:rPr>
                        <a:t>iDeCo</a:t>
                      </a:r>
                    </a:p>
                    <a:p>
                      <a:pPr algn="ctr">
                        <a:lnSpc>
                          <a:spcPts val="3346"/>
                        </a:lnSpc>
                        <a:defRPr/>
                      </a:pPr>
                      <a:endParaRPr lang="en-US" sz="2390" b="1" spc="1094" dirty="0">
                        <a:solidFill>
                          <a:srgbClr val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Zen Maru Gothic Bold"/>
                        <a:sym typeface="Zen Maru Gothic Bold"/>
                      </a:endParaRPr>
                    </a:p>
                    <a:p>
                      <a:pPr algn="ctr">
                        <a:lnSpc>
                          <a:spcPts val="3346"/>
                        </a:lnSpc>
                        <a:defRPr/>
                      </a:pPr>
                      <a:endParaRPr 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187471" marR="187471" marT="187471" marB="18747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346"/>
                        </a:lnSpc>
                        <a:defRPr/>
                      </a:pPr>
                      <a:r>
                        <a:rPr lang="en-US" sz="2390" b="1" spc="1094">
                          <a:solidFill>
                            <a:srgbClr val="000000"/>
                          </a:solidFill>
                          <a:latin typeface="Zen Maru Gothic Bold"/>
                          <a:ea typeface="Zen Maru Gothic Bold"/>
                          <a:cs typeface="Zen Maru Gothic Bold"/>
                          <a:sym typeface="Zen Maru Gothic Bold"/>
                        </a:rPr>
                        <a:t>iDeCo</a:t>
                      </a:r>
                      <a:endParaRPr lang="en-US" sz="1100"/>
                    </a:p>
                  </a:txBody>
                  <a:tcPr marL="187471" marR="187471" marT="187471" marB="187471" anchor="ctr">
                    <a:lnL w="571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3346"/>
                        </a:lnSpc>
                        <a:defRPr/>
                      </a:pPr>
                      <a:r>
                        <a:rPr lang="en-US" sz="2390" b="1" spc="1094">
                          <a:solidFill>
                            <a:srgbClr val="000000"/>
                          </a:solidFill>
                          <a:latin typeface="Zen Maru Gothic Bold"/>
                          <a:ea typeface="Zen Maru Gothic Bold"/>
                          <a:cs typeface="Zen Maru Gothic Bold"/>
                          <a:sym typeface="Zen Maru Gothic Bold"/>
                        </a:rPr>
                        <a:t>iDeCo</a:t>
                      </a:r>
                      <a:endParaRPr lang="en-US" sz="1100"/>
                    </a:p>
                  </a:txBody>
                  <a:tcPr marL="187471" marR="187471" marT="187471" marB="187471" anchor="ctr">
                    <a:lnL w="571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4D4D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3" name="TextBox 31">
            <a:extLst>
              <a:ext uri="{FF2B5EF4-FFF2-40B4-BE49-F238E27FC236}">
                <a16:creationId xmlns:a16="http://schemas.microsoft.com/office/drawing/2014/main" id="{960C0440-DEF3-7CC2-2A34-B07EE77B76CD}"/>
              </a:ext>
            </a:extLst>
          </p:cNvPr>
          <p:cNvSpPr txBox="1"/>
          <p:nvPr/>
        </p:nvSpPr>
        <p:spPr>
          <a:xfrm>
            <a:off x="10598187" y="1267559"/>
            <a:ext cx="1593813" cy="4497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50"/>
              </a:lnSpc>
              <a:spcBef>
                <a:spcPct val="0"/>
              </a:spcBef>
            </a:pP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Zen Maru Gothic Medium"/>
                <a:sym typeface="Zen Maru Gothic Medium"/>
              </a:rPr>
              <a:t>総枠</a:t>
            </a:r>
            <a:r>
              <a:rPr 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Zen Maru Gothic Medium"/>
                <a:sym typeface="Zen Maru Gothic Medium"/>
              </a:rPr>
              <a:t>6.2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Zen Maru Gothic Medium"/>
                <a:sym typeface="Zen Maru Gothic Medium"/>
              </a:rPr>
              <a:t>万</a:t>
            </a:r>
            <a:r>
              <a:rPr 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Zen Maru Gothic Medium"/>
                <a:sym typeface="Zen Maru Gothic Medium"/>
              </a:rPr>
              <a:t>円</a:t>
            </a:r>
          </a:p>
        </p:txBody>
      </p:sp>
      <p:sp>
        <p:nvSpPr>
          <p:cNvPr id="84" name="TextBox 32">
            <a:extLst>
              <a:ext uri="{FF2B5EF4-FFF2-40B4-BE49-F238E27FC236}">
                <a16:creationId xmlns:a16="http://schemas.microsoft.com/office/drawing/2014/main" id="{B90C93C6-7AA8-7A79-35E2-18B4B6362E72}"/>
              </a:ext>
            </a:extLst>
          </p:cNvPr>
          <p:cNvSpPr txBox="1"/>
          <p:nvPr/>
        </p:nvSpPr>
        <p:spPr>
          <a:xfrm>
            <a:off x="7299273" y="2769548"/>
            <a:ext cx="1257300" cy="3824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0"/>
              </a:lnSpc>
              <a:spcBef>
                <a:spcPct val="0"/>
              </a:spcBef>
            </a:pPr>
            <a:r>
              <a:rPr lang="en-US" b="1" dirty="0" err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Zen Maru Gothic Bold"/>
                <a:sym typeface="Zen Maru Gothic Bold"/>
              </a:rPr>
              <a:t>要件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Zen Maru Gothic Bold"/>
                <a:sym typeface="Zen Maru Gothic Bold"/>
              </a:rPr>
              <a:t>撤廃</a:t>
            </a:r>
            <a:endParaRPr 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Zen Maru Gothic Bold"/>
              <a:sym typeface="Zen Maru Gothic Bold"/>
            </a:endParaRPr>
          </a:p>
        </p:txBody>
      </p:sp>
      <p:sp>
        <p:nvSpPr>
          <p:cNvPr id="92" name="TextBox 39">
            <a:extLst>
              <a:ext uri="{FF2B5EF4-FFF2-40B4-BE49-F238E27FC236}">
                <a16:creationId xmlns:a16="http://schemas.microsoft.com/office/drawing/2014/main" id="{DBB24EED-EAAE-4D28-122F-B0443E8D2B3C}"/>
              </a:ext>
            </a:extLst>
          </p:cNvPr>
          <p:cNvSpPr txBox="1"/>
          <p:nvPr/>
        </p:nvSpPr>
        <p:spPr>
          <a:xfrm>
            <a:off x="9566645" y="1705638"/>
            <a:ext cx="1919785" cy="382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50"/>
              </a:lnSpc>
              <a:spcBef>
                <a:spcPct val="0"/>
              </a:spcBef>
            </a:pPr>
            <a:r>
              <a:rPr lang="en-US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Zen Maru Gothic Bold"/>
                <a:sym typeface="Zen Maru Gothic Bold"/>
              </a:rPr>
              <a:t>※26年12月から</a:t>
            </a:r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id="{3DB3F87A-A011-A2C4-4A84-61874CC4958D}"/>
              </a:ext>
            </a:extLst>
          </p:cNvPr>
          <p:cNvSpPr/>
          <p:nvPr/>
        </p:nvSpPr>
        <p:spPr>
          <a:xfrm>
            <a:off x="811989" y="2197853"/>
            <a:ext cx="2207440" cy="762299"/>
          </a:xfrm>
          <a:prstGeom prst="wedgeRoundRectCallout">
            <a:avLst>
              <a:gd name="adj1" fmla="val -13907"/>
              <a:gd name="adj2" fmla="val 898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会社からの掛金額をチェック！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TextBox 31">
            <a:extLst>
              <a:ext uri="{FF2B5EF4-FFF2-40B4-BE49-F238E27FC236}">
                <a16:creationId xmlns:a16="http://schemas.microsoft.com/office/drawing/2014/main" id="{98C54BBF-FFDB-7D29-8357-20D94E96E7A9}"/>
              </a:ext>
            </a:extLst>
          </p:cNvPr>
          <p:cNvSpPr txBox="1"/>
          <p:nvPr/>
        </p:nvSpPr>
        <p:spPr>
          <a:xfrm>
            <a:off x="57608" y="1623737"/>
            <a:ext cx="1405574" cy="449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50"/>
              </a:lnSpc>
              <a:spcBef>
                <a:spcPct val="0"/>
              </a:spcBef>
            </a:pPr>
            <a:r>
              <a:rPr lang="en-US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Zen Maru Gothic Medium"/>
                <a:sym typeface="Zen Maru Gothic Medium"/>
              </a:rPr>
              <a:t>0</a:t>
            </a:r>
            <a:r>
              <a:rPr lang="ja-JP" altLang="en-US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Zen Maru Gothic Medium"/>
                <a:sym typeface="Zen Maru Gothic Medium"/>
              </a:rPr>
              <a:t>円</a:t>
            </a:r>
            <a:endParaRPr lang="en-US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Zen Maru Gothic Medium"/>
              <a:sym typeface="Zen Maru Gothic Medium"/>
            </a:endParaRP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E7B9CB66-89EC-079E-384F-1957D55D7656}"/>
              </a:ext>
            </a:extLst>
          </p:cNvPr>
          <p:cNvSpPr/>
          <p:nvPr/>
        </p:nvSpPr>
        <p:spPr>
          <a:xfrm>
            <a:off x="8664460" y="5493702"/>
            <a:ext cx="2207440" cy="762299"/>
          </a:xfrm>
          <a:prstGeom prst="wedgeRoundRectCallout">
            <a:avLst>
              <a:gd name="adj1" fmla="val 29802"/>
              <a:gd name="adj2" fmla="val -7647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口座開設と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手数料が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必要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FEB4D123-3A5D-FCC9-6900-F4A60CD6ACC1}"/>
              </a:ext>
            </a:extLst>
          </p:cNvPr>
          <p:cNvSpPr/>
          <p:nvPr/>
        </p:nvSpPr>
        <p:spPr>
          <a:xfrm>
            <a:off x="5458101" y="1382415"/>
            <a:ext cx="2207440" cy="762299"/>
          </a:xfrm>
          <a:prstGeom prst="wedgeRoundRectCallout">
            <a:avLst>
              <a:gd name="adj1" fmla="val 34087"/>
              <a:gd name="adj2" fmla="val 7325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口座開設と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手数料は会社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664BF3FD-2A5E-9746-8BC7-96DB3AE350CD}"/>
              </a:ext>
            </a:extLst>
          </p:cNvPr>
          <p:cNvSpPr txBox="1"/>
          <p:nvPr/>
        </p:nvSpPr>
        <p:spPr>
          <a:xfrm>
            <a:off x="4729888" y="3092483"/>
            <a:ext cx="2087007" cy="372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434"/>
              </a:lnSpc>
            </a:pPr>
            <a:r>
              <a:rPr lang="ja-JP" altLang="en-US" b="1" spc="-264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Zen Maru Gothic Medium"/>
                <a:sym typeface="Zen Maru Gothic Medium"/>
              </a:rPr>
              <a:t>（例：最大</a:t>
            </a:r>
            <a:r>
              <a:rPr lang="en-US" altLang="ja-JP" b="1" spc="-264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Zen Maru Gothic Medium"/>
                <a:sym typeface="Zen Maru Gothic Medium"/>
              </a:rPr>
              <a:t>1.</a:t>
            </a:r>
            <a:r>
              <a:rPr lang="ja-JP" altLang="en-US" b="1" spc="-264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Zen Maru Gothic Medium"/>
                <a:sym typeface="Zen Maru Gothic Medium"/>
              </a:rPr>
              <a:t>５万円）</a:t>
            </a:r>
            <a:endParaRPr lang="en-US" b="1" spc="-264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Zen Maru Gothic Medium"/>
              <a:sym typeface="Zen Maru Gothic Medium"/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61517A66-38B8-29E9-3EFB-D52A43E2695A}"/>
              </a:ext>
            </a:extLst>
          </p:cNvPr>
          <p:cNvSpPr txBox="1"/>
          <p:nvPr/>
        </p:nvSpPr>
        <p:spPr>
          <a:xfrm>
            <a:off x="7102664" y="3063210"/>
            <a:ext cx="1910611" cy="372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34"/>
              </a:lnSpc>
            </a:pPr>
            <a:r>
              <a:rPr lang="ja-JP" altLang="en-US" b="1" spc="-264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Zen Maru Gothic Medium"/>
                <a:sym typeface="Zen Maru Gothic Medium"/>
              </a:rPr>
              <a:t>（例：最大</a:t>
            </a:r>
            <a:r>
              <a:rPr lang="en-US" altLang="ja-JP" b="1" spc="-264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Zen Maru Gothic Medium"/>
                <a:sym typeface="Zen Maru Gothic Medium"/>
              </a:rPr>
              <a:t>4.7</a:t>
            </a:r>
            <a:r>
              <a:rPr lang="ja-JP" altLang="en-US" b="1" spc="-264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Zen Maru Gothic Medium"/>
                <a:sym typeface="Zen Maru Gothic Medium"/>
              </a:rPr>
              <a:t>万円）</a:t>
            </a:r>
            <a:endParaRPr lang="en-US" b="1" spc="-264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Zen Maru Gothic Medium"/>
              <a:sym typeface="Zen Maru Gothic Medium"/>
            </a:endParaRPr>
          </a:p>
        </p:txBody>
      </p:sp>
      <p:sp>
        <p:nvSpPr>
          <p:cNvPr id="62" name="TextBox 10">
            <a:extLst>
              <a:ext uri="{FF2B5EF4-FFF2-40B4-BE49-F238E27FC236}">
                <a16:creationId xmlns:a16="http://schemas.microsoft.com/office/drawing/2014/main" id="{1AE4EC12-3CDA-46B3-B14A-C34157613D8F}"/>
              </a:ext>
            </a:extLst>
          </p:cNvPr>
          <p:cNvSpPr txBox="1"/>
          <p:nvPr/>
        </p:nvSpPr>
        <p:spPr>
          <a:xfrm>
            <a:off x="5148277" y="2821909"/>
            <a:ext cx="1799154" cy="372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34"/>
              </a:lnSpc>
            </a:pPr>
            <a:r>
              <a:rPr lang="ja-JP" altLang="en-US" b="1" spc="-264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Zen Maru Gothic Medium"/>
                <a:sym typeface="Zen Maru Gothic Medium"/>
              </a:rPr>
              <a:t>会社</a:t>
            </a:r>
            <a:r>
              <a:rPr lang="en-US" b="1" spc="-264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Zen Maru Gothic Medium"/>
                <a:sym typeface="Zen Maru Gothic Medium"/>
              </a:rPr>
              <a:t>掛金の額</a:t>
            </a:r>
            <a:r>
              <a:rPr lang="ja-JP" altLang="en-US" b="1" spc="-264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Zen Maru Gothic Medium"/>
                <a:sym typeface="Zen Maru Gothic Medium"/>
              </a:rPr>
              <a:t>まで</a:t>
            </a:r>
            <a:endParaRPr lang="en-US" b="1" spc="-264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Zen Maru Gothic Medium"/>
              <a:sym typeface="Zen Maru Gothic Medium"/>
            </a:endParaRPr>
          </a:p>
        </p:txBody>
      </p:sp>
      <p:grpSp>
        <p:nvGrpSpPr>
          <p:cNvPr id="63" name="Group 11">
            <a:extLst>
              <a:ext uri="{FF2B5EF4-FFF2-40B4-BE49-F238E27FC236}">
                <a16:creationId xmlns:a16="http://schemas.microsoft.com/office/drawing/2014/main" id="{E66E71FA-8FA1-078F-6647-06DEB87144C8}"/>
              </a:ext>
            </a:extLst>
          </p:cNvPr>
          <p:cNvGrpSpPr/>
          <p:nvPr/>
        </p:nvGrpSpPr>
        <p:grpSpPr>
          <a:xfrm>
            <a:off x="6768055" y="2960152"/>
            <a:ext cx="382410" cy="453154"/>
            <a:chOff x="0" y="0"/>
            <a:chExt cx="812800" cy="950563"/>
          </a:xfrm>
        </p:grpSpPr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4328B34C-F296-EE16-DFC5-77D00973F762}"/>
                </a:ext>
              </a:extLst>
            </p:cNvPr>
            <p:cNvSpPr/>
            <p:nvPr/>
          </p:nvSpPr>
          <p:spPr>
            <a:xfrm>
              <a:off x="0" y="0"/>
              <a:ext cx="812800" cy="950563"/>
            </a:xfrm>
            <a:custGeom>
              <a:avLst/>
              <a:gdLst/>
              <a:ahLst/>
              <a:cxnLst/>
              <a:rect l="l" t="t" r="r" b="b"/>
              <a:pathLst>
                <a:path w="812800" h="950563">
                  <a:moveTo>
                    <a:pt x="812800" y="475282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747363"/>
                  </a:lnTo>
                  <a:lnTo>
                    <a:pt x="406400" y="747363"/>
                  </a:lnTo>
                  <a:lnTo>
                    <a:pt x="406400" y="950563"/>
                  </a:lnTo>
                  <a:lnTo>
                    <a:pt x="812800" y="475282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5" name="TextBox 13">
              <a:extLst>
                <a:ext uri="{FF2B5EF4-FFF2-40B4-BE49-F238E27FC236}">
                  <a16:creationId xmlns:a16="http://schemas.microsoft.com/office/drawing/2014/main" id="{54E35585-13F2-94E9-0068-05E4370C464F}"/>
                </a:ext>
              </a:extLst>
            </p:cNvPr>
            <p:cNvSpPr txBox="1"/>
            <p:nvPr/>
          </p:nvSpPr>
          <p:spPr>
            <a:xfrm>
              <a:off x="0" y="174625"/>
              <a:ext cx="711200" cy="572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66"/>
                </a:lnSpc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91" name="TextBox 39">
            <a:extLst>
              <a:ext uri="{FF2B5EF4-FFF2-40B4-BE49-F238E27FC236}">
                <a16:creationId xmlns:a16="http://schemas.microsoft.com/office/drawing/2014/main" id="{BA30F5CD-3E52-8091-5859-A3174F301603}"/>
              </a:ext>
            </a:extLst>
          </p:cNvPr>
          <p:cNvSpPr txBox="1"/>
          <p:nvPr/>
        </p:nvSpPr>
        <p:spPr>
          <a:xfrm>
            <a:off x="5973383" y="3372976"/>
            <a:ext cx="1997490" cy="382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50"/>
              </a:lnSpc>
              <a:spcBef>
                <a:spcPct val="0"/>
              </a:spcBef>
            </a:pPr>
            <a:r>
              <a:rPr lang="en-US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Zen Maru Gothic Bold"/>
                <a:sym typeface="Zen Maru Gothic Bold"/>
              </a:rPr>
              <a:t>※26年4月から</a:t>
            </a:r>
          </a:p>
        </p:txBody>
      </p:sp>
      <p:sp>
        <p:nvSpPr>
          <p:cNvPr id="14" name="TextBox 32">
            <a:extLst>
              <a:ext uri="{FF2B5EF4-FFF2-40B4-BE49-F238E27FC236}">
                <a16:creationId xmlns:a16="http://schemas.microsoft.com/office/drawing/2014/main" id="{92E47635-4BDE-CF9F-38C6-C1C9CB6BF03D}"/>
              </a:ext>
            </a:extLst>
          </p:cNvPr>
          <p:cNvSpPr txBox="1"/>
          <p:nvPr/>
        </p:nvSpPr>
        <p:spPr>
          <a:xfrm>
            <a:off x="7198510" y="4563742"/>
            <a:ext cx="2522358" cy="382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50"/>
              </a:lnSpc>
              <a:spcBef>
                <a:spcPct val="0"/>
              </a:spcBef>
            </a:pPr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Zen Maru Gothic Bold"/>
                <a:sym typeface="Zen Maru Gothic Bold"/>
              </a:rPr>
              <a:t>iDeCo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Zen Maru Gothic Bold"/>
                <a:sym typeface="Zen Maru Gothic Bold"/>
              </a:rPr>
              <a:t>独自の上限撤廃</a:t>
            </a:r>
            <a:endParaRPr lang="en-US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Zen Maru Gothic Bold"/>
              <a:sym typeface="Zen Maru Gothic Bold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DCEC79B1-1C7E-C290-28CA-DF9F065D0A67}"/>
              </a:ext>
            </a:extLst>
          </p:cNvPr>
          <p:cNvSpPr txBox="1"/>
          <p:nvPr/>
        </p:nvSpPr>
        <p:spPr>
          <a:xfrm>
            <a:off x="4915289" y="4845814"/>
            <a:ext cx="1701627" cy="372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34"/>
              </a:lnSpc>
            </a:pPr>
            <a:r>
              <a:rPr lang="ja-JP" altLang="en-US" b="1" spc="-264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Zen Maru Gothic Medium"/>
                <a:sym typeface="Zen Maru Gothic Medium"/>
              </a:rPr>
              <a:t>（例：最大</a:t>
            </a:r>
            <a:r>
              <a:rPr lang="en-US" altLang="ja-JP" b="1" spc="-264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Zen Maru Gothic Medium"/>
                <a:sym typeface="Zen Maru Gothic Medium"/>
              </a:rPr>
              <a:t>2</a:t>
            </a:r>
            <a:r>
              <a:rPr lang="ja-JP" altLang="en-US" b="1" spc="-264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Zen Maru Gothic Medium"/>
                <a:sym typeface="Zen Maru Gothic Medium"/>
              </a:rPr>
              <a:t>万円）</a:t>
            </a:r>
            <a:endParaRPr lang="en-US" b="1" spc="-264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Zen Maru Gothic Medium"/>
              <a:sym typeface="Zen Maru Gothic Medium"/>
            </a:endParaRP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6990B4F8-316B-BE06-A947-BD2065850710}"/>
              </a:ext>
            </a:extLst>
          </p:cNvPr>
          <p:cNvSpPr txBox="1"/>
          <p:nvPr/>
        </p:nvSpPr>
        <p:spPr>
          <a:xfrm>
            <a:off x="7440902" y="4835897"/>
            <a:ext cx="2037573" cy="372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34"/>
              </a:lnSpc>
            </a:pPr>
            <a:r>
              <a:rPr lang="ja-JP" altLang="en-US" b="1" spc="-264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Zen Maru Gothic Medium"/>
                <a:sym typeface="Zen Maru Gothic Medium"/>
              </a:rPr>
              <a:t>（例：最大４</a:t>
            </a:r>
            <a:r>
              <a:rPr lang="en-US" altLang="ja-JP" b="1" spc="-264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Zen Maru Gothic Medium"/>
                <a:sym typeface="Zen Maru Gothic Medium"/>
              </a:rPr>
              <a:t>.7</a:t>
            </a:r>
            <a:r>
              <a:rPr lang="ja-JP" altLang="en-US" b="1" spc="-264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Zen Maru Gothic Medium"/>
                <a:sym typeface="Zen Maru Gothic Medium"/>
              </a:rPr>
              <a:t>万円）</a:t>
            </a:r>
            <a:endParaRPr lang="en-US" b="1" spc="-264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Zen Maru Gothic Medium"/>
              <a:sym typeface="Zen Maru Gothic Medium"/>
            </a:endParaRP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5A2336B8-DB0C-9D5D-0EFB-0575412219C2}"/>
              </a:ext>
            </a:extLst>
          </p:cNvPr>
          <p:cNvSpPr txBox="1"/>
          <p:nvPr/>
        </p:nvSpPr>
        <p:spPr>
          <a:xfrm>
            <a:off x="4938570" y="4555703"/>
            <a:ext cx="1799154" cy="372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34"/>
              </a:lnSpc>
            </a:pPr>
            <a:r>
              <a:rPr lang="en-US" b="1" spc="-264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Zen Maru Gothic Medium"/>
                <a:sym typeface="Zen Maru Gothic Medium"/>
              </a:rPr>
              <a:t>5.5</a:t>
            </a:r>
            <a:r>
              <a:rPr lang="ja-JP" altLang="en-US" b="1" spc="-264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Zen Maru Gothic Medium"/>
                <a:sym typeface="Zen Maru Gothic Medium"/>
              </a:rPr>
              <a:t>万円－会社掛金</a:t>
            </a:r>
            <a:endParaRPr lang="en-US" b="1" spc="-264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Zen Maru Gothic Medium"/>
              <a:sym typeface="Zen Maru Gothic Medium"/>
            </a:endParaRPr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2BE95D5F-F79A-48F2-CC6B-85D8E6DA8DD0}"/>
              </a:ext>
            </a:extLst>
          </p:cNvPr>
          <p:cNvGrpSpPr/>
          <p:nvPr/>
        </p:nvGrpSpPr>
        <p:grpSpPr>
          <a:xfrm>
            <a:off x="6758148" y="4719577"/>
            <a:ext cx="382410" cy="453154"/>
            <a:chOff x="0" y="0"/>
            <a:chExt cx="812800" cy="950563"/>
          </a:xfrm>
        </p:grpSpPr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B9760892-C47C-A1C8-2F59-C6A07B016649}"/>
                </a:ext>
              </a:extLst>
            </p:cNvPr>
            <p:cNvSpPr/>
            <p:nvPr/>
          </p:nvSpPr>
          <p:spPr>
            <a:xfrm>
              <a:off x="0" y="0"/>
              <a:ext cx="812800" cy="950563"/>
            </a:xfrm>
            <a:custGeom>
              <a:avLst/>
              <a:gdLst/>
              <a:ahLst/>
              <a:cxnLst/>
              <a:rect l="l" t="t" r="r" b="b"/>
              <a:pathLst>
                <a:path w="812800" h="950563">
                  <a:moveTo>
                    <a:pt x="812800" y="475282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747363"/>
                  </a:lnTo>
                  <a:lnTo>
                    <a:pt x="406400" y="747363"/>
                  </a:lnTo>
                  <a:lnTo>
                    <a:pt x="406400" y="950563"/>
                  </a:lnTo>
                  <a:lnTo>
                    <a:pt x="812800" y="475282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" name="TextBox 13">
              <a:extLst>
                <a:ext uri="{FF2B5EF4-FFF2-40B4-BE49-F238E27FC236}">
                  <a16:creationId xmlns:a16="http://schemas.microsoft.com/office/drawing/2014/main" id="{EFEBDF87-B561-CAC9-2873-49B0C6B29641}"/>
                </a:ext>
              </a:extLst>
            </p:cNvPr>
            <p:cNvSpPr txBox="1"/>
            <p:nvPr/>
          </p:nvSpPr>
          <p:spPr>
            <a:xfrm>
              <a:off x="0" y="174625"/>
              <a:ext cx="711200" cy="572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66"/>
                </a:lnSpc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2" name="TextBox 39">
            <a:extLst>
              <a:ext uri="{FF2B5EF4-FFF2-40B4-BE49-F238E27FC236}">
                <a16:creationId xmlns:a16="http://schemas.microsoft.com/office/drawing/2014/main" id="{EC534A1D-E7FF-881E-56BE-A027D295885C}"/>
              </a:ext>
            </a:extLst>
          </p:cNvPr>
          <p:cNvSpPr txBox="1"/>
          <p:nvPr/>
        </p:nvSpPr>
        <p:spPr>
          <a:xfrm>
            <a:off x="5993168" y="5098433"/>
            <a:ext cx="1997490" cy="382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50"/>
              </a:lnSpc>
              <a:spcBef>
                <a:spcPct val="0"/>
              </a:spcBef>
            </a:pPr>
            <a:r>
              <a:rPr lang="en-US" b="1" u="sng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Zen Maru Gothic Bold"/>
                <a:sym typeface="Zen Maru Gothic Bold"/>
              </a:rPr>
              <a:t>※26年12月から</a:t>
            </a: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5D628788-6E7A-9CC7-B2AB-5EEB0BA6BFDE}"/>
              </a:ext>
            </a:extLst>
          </p:cNvPr>
          <p:cNvSpPr/>
          <p:nvPr/>
        </p:nvSpPr>
        <p:spPr>
          <a:xfrm>
            <a:off x="3170301" y="1384776"/>
            <a:ext cx="2207440" cy="762299"/>
          </a:xfrm>
          <a:prstGeom prst="wedgeRoundRectCallout">
            <a:avLst>
              <a:gd name="adj1" fmla="val 41494"/>
              <a:gd name="adj2" fmla="val 8358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加入・拠出は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●●歳まで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id="{FE9BA982-1D6E-8811-5850-7466956682AC}"/>
              </a:ext>
            </a:extLst>
          </p:cNvPr>
          <p:cNvSpPr/>
          <p:nvPr/>
        </p:nvSpPr>
        <p:spPr>
          <a:xfrm>
            <a:off x="6428595" y="5503416"/>
            <a:ext cx="2207440" cy="762299"/>
          </a:xfrm>
          <a:prstGeom prst="wedgeRoundRectCallout">
            <a:avLst>
              <a:gd name="adj1" fmla="val 29802"/>
              <a:gd name="adj2" fmla="val -7647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最長</a:t>
            </a:r>
            <a:r>
              <a:rPr lang="en-US" altLang="ja-JP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70</a:t>
            </a:r>
            <a:r>
              <a:rPr lang="ja-JP" altLang="en-US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歳まで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加入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26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月から）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吹き出し: 角を丸めた四角形 23">
            <a:extLst>
              <a:ext uri="{FF2B5EF4-FFF2-40B4-BE49-F238E27FC236}">
                <a16:creationId xmlns:a16="http://schemas.microsoft.com/office/drawing/2014/main" id="{6CF65DD5-1129-D3E9-BFD1-F37A169AEDD6}"/>
              </a:ext>
            </a:extLst>
          </p:cNvPr>
          <p:cNvSpPr/>
          <p:nvPr/>
        </p:nvSpPr>
        <p:spPr>
          <a:xfrm>
            <a:off x="8759995" y="3440771"/>
            <a:ext cx="2291528" cy="762299"/>
          </a:xfrm>
          <a:prstGeom prst="wedgeRoundRectCallout">
            <a:avLst>
              <a:gd name="adj1" fmla="val -75644"/>
              <a:gd name="adj2" fmla="val 176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マッチング拠出と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iDeCo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の併用は不可</a:t>
            </a:r>
          </a:p>
        </p:txBody>
      </p:sp>
    </p:spTree>
    <p:extLst>
      <p:ext uri="{BB962C8B-B14F-4D97-AF65-F5344CB8AC3E}">
        <p14:creationId xmlns:p14="http://schemas.microsoft.com/office/powerpoint/2010/main" val="3514781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7C90117-3998-66A8-CDB0-7A658736C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624" y="1713505"/>
            <a:ext cx="5157787" cy="401634"/>
          </a:xfrm>
        </p:spPr>
        <p:txBody>
          <a:bodyPr anchor="t">
            <a:normAutofit lnSpcReduction="10000"/>
          </a:bodyPr>
          <a:lstStyle/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マッチング拠出が向いている人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C4ECF31-5477-A97C-59E4-B45CED585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744" y="2242060"/>
            <a:ext cx="10360550" cy="1377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●長期的な在職が予想される人（離転職時は一旦換金されてしまうため）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●複数の口座を管理することが面倒・手間に感じる人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●現在の商品ラインナップに満足している人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67D7F21-1184-208D-1EC8-D4D9AB49BC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9624" y="3906190"/>
            <a:ext cx="5183188" cy="401633"/>
          </a:xfrm>
        </p:spPr>
        <p:txBody>
          <a:bodyPr anchor="t">
            <a:normAutofit lnSpcReduction="10000"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iDeCo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が向いている人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E0313A5-A01D-53FB-BC9F-7171113EE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142092" y="4426800"/>
            <a:ext cx="10714572" cy="1435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●数年以内に離転職が予想される人（</a:t>
            </a:r>
            <a:r>
              <a:rPr kumimoji="1"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iDeCo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が受け皿になる）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●定年後も引き続き確定拠出年金を使って積立・運用を行いたい人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●自分で金融機関を選びたい人</a:t>
            </a:r>
            <a:endParaRPr kumimoji="1"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2D897E90-477F-1CB3-A709-0815118C6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47" y="162690"/>
            <a:ext cx="10515600" cy="457835"/>
          </a:xfrm>
        </p:spPr>
        <p:txBody>
          <a:bodyPr>
            <a:normAutofit/>
          </a:bodyPr>
          <a:lstStyle/>
          <a:p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2026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年改正　確定拠出年金の賢い活用法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534BBD43-BB03-4C16-1311-3BAC74E45927}"/>
              </a:ext>
            </a:extLst>
          </p:cNvPr>
          <p:cNvCxnSpPr/>
          <p:nvPr/>
        </p:nvCxnSpPr>
        <p:spPr>
          <a:xfrm>
            <a:off x="349624" y="620525"/>
            <a:ext cx="1142327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タイトル 1">
            <a:extLst>
              <a:ext uri="{FF2B5EF4-FFF2-40B4-BE49-F238E27FC236}">
                <a16:creationId xmlns:a16="http://schemas.microsoft.com/office/drawing/2014/main" id="{6B8358B3-265D-2813-EC54-8963A73F186C}"/>
              </a:ext>
            </a:extLst>
          </p:cNvPr>
          <p:cNvSpPr txBox="1">
            <a:spLocks/>
          </p:cNvSpPr>
          <p:nvPr/>
        </p:nvSpPr>
        <p:spPr>
          <a:xfrm>
            <a:off x="349624" y="799332"/>
            <a:ext cx="7492626" cy="457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マッチング拠出と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iDeCo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どっちがいいの？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68F79E79-579C-03B0-814A-03AD8E9F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01715"/>
            <a:ext cx="2743200" cy="365125"/>
          </a:xfrm>
        </p:spPr>
        <p:txBody>
          <a:bodyPr/>
          <a:lstStyle/>
          <a:p>
            <a:fld id="{53D66806-1DC3-4E9F-ACA7-955E99AB6C95}" type="slidenum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6214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BFF0A5-D91A-EFF1-5801-20EC9BF5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47" y="162690"/>
            <a:ext cx="10515600" cy="457835"/>
          </a:xfrm>
        </p:spPr>
        <p:txBody>
          <a:bodyPr>
            <a:normAutofit/>
          </a:bodyPr>
          <a:lstStyle/>
          <a:p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2026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年改正　確定拠出年金の賢い活用法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01D05BC-BA3A-3891-235C-7B6CD13D547C}"/>
              </a:ext>
            </a:extLst>
          </p:cNvPr>
          <p:cNvCxnSpPr/>
          <p:nvPr/>
        </p:nvCxnSpPr>
        <p:spPr>
          <a:xfrm>
            <a:off x="349624" y="620525"/>
            <a:ext cx="1142327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タイトル 1">
            <a:extLst>
              <a:ext uri="{FF2B5EF4-FFF2-40B4-BE49-F238E27FC236}">
                <a16:creationId xmlns:a16="http://schemas.microsoft.com/office/drawing/2014/main" id="{271E3315-D5DF-0A93-CF4B-E06DB6561921}"/>
              </a:ext>
            </a:extLst>
          </p:cNvPr>
          <p:cNvSpPr txBox="1">
            <a:spLocks/>
          </p:cNvSpPr>
          <p:nvPr/>
        </p:nvSpPr>
        <p:spPr>
          <a:xfrm>
            <a:off x="349624" y="799332"/>
            <a:ext cx="9521740" cy="457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マッチング拠出（もしくは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iDeCo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）の活用で「節税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資産運用」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9BF358EB-A82B-CE34-6D02-30A36DDAE828}"/>
              </a:ext>
            </a:extLst>
          </p:cNvPr>
          <p:cNvGrpSpPr/>
          <p:nvPr/>
        </p:nvGrpSpPr>
        <p:grpSpPr>
          <a:xfrm>
            <a:off x="716390" y="1078360"/>
            <a:ext cx="10480485" cy="1914732"/>
            <a:chOff x="791035" y="1073611"/>
            <a:chExt cx="10480485" cy="1914732"/>
          </a:xfrm>
        </p:grpSpPr>
        <p:sp>
          <p:nvSpPr>
            <p:cNvPr id="31" name="吹き出し: 角を丸めた四角形 30">
              <a:extLst>
                <a:ext uri="{FF2B5EF4-FFF2-40B4-BE49-F238E27FC236}">
                  <a16:creationId xmlns:a16="http://schemas.microsoft.com/office/drawing/2014/main" id="{626E1106-2CC4-065A-0E6C-30D1F912F166}"/>
                </a:ext>
              </a:extLst>
            </p:cNvPr>
            <p:cNvSpPr/>
            <p:nvPr/>
          </p:nvSpPr>
          <p:spPr>
            <a:xfrm>
              <a:off x="8628953" y="1073611"/>
              <a:ext cx="2040999" cy="762299"/>
            </a:xfrm>
            <a:prstGeom prst="wedgeRoundRectCallout">
              <a:avLst>
                <a:gd name="adj1" fmla="val -78467"/>
                <a:gd name="adj2" fmla="val 10469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個人拠出で</a:t>
              </a:r>
              <a:endParaRPr kumimoji="1"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課税所得を</a:t>
              </a:r>
              <a:r>
                <a:rPr lang="ja-JP" altLang="en-US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圧縮</a:t>
              </a:r>
              <a:endPara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Rectangle 1">
              <a:extLst>
                <a:ext uri="{FF2B5EF4-FFF2-40B4-BE49-F238E27FC236}">
                  <a16:creationId xmlns:a16="http://schemas.microsoft.com/office/drawing/2014/main" id="{D603D596-A48D-8945-7849-5C6E12265D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8677" y="2020331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A87E7734-9EBD-2357-BE8A-6B54D9DE3222}"/>
                </a:ext>
              </a:extLst>
            </p:cNvPr>
            <p:cNvSpPr txBox="1"/>
            <p:nvPr/>
          </p:nvSpPr>
          <p:spPr>
            <a:xfrm>
              <a:off x="2503827" y="2196975"/>
              <a:ext cx="1355024" cy="68503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799"/>
                </a:lnSpc>
              </a:pPr>
              <a:r>
                <a:rPr lang="en-US" b="1" dirty="0">
                  <a:solidFill>
                    <a:sysClr val="windowText" lastClr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たづがね角ゴシック Info Medium"/>
                  <a:sym typeface="たづがね角ゴシック Info Medium"/>
                </a:rPr>
                <a:t>基礎控除</a:t>
              </a:r>
              <a:r>
                <a:rPr lang="en-US" altLang="ja-JP" sz="600" b="1" dirty="0">
                  <a:solidFill>
                    <a:sysClr val="windowText" lastClr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たづがね角ゴシック Info Medium"/>
                  <a:sym typeface="たづがね角ゴシック Info Medium"/>
                </a:rPr>
                <a:t>※2025</a:t>
              </a:r>
              <a:r>
                <a:rPr lang="ja-JP" altLang="en-US" sz="600" b="1" dirty="0">
                  <a:solidFill>
                    <a:sysClr val="windowText" lastClr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たづがね角ゴシック Info Medium"/>
                  <a:sym typeface="たづがね角ゴシック Info Medium"/>
                </a:rPr>
                <a:t>年</a:t>
              </a:r>
              <a:endParaRPr lang="en-US" sz="600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たづがね角ゴシック Info Medium"/>
                <a:sym typeface="たづがね角ゴシック Info Medium"/>
              </a:endParaRPr>
            </a:p>
            <a:p>
              <a:pPr algn="ctr">
                <a:lnSpc>
                  <a:spcPts val="2799"/>
                </a:lnSpc>
              </a:pPr>
              <a:r>
                <a:rPr lang="en-US" b="1" dirty="0">
                  <a:solidFill>
                    <a:sysClr val="windowText" lastClr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たづがね角ゴシック Info Medium"/>
                  <a:sym typeface="たづがね角ゴシック Info Medium"/>
                </a:rPr>
                <a:t>0</a:t>
              </a:r>
              <a:r>
                <a:rPr lang="ja-JP" altLang="en-US" b="1" dirty="0">
                  <a:solidFill>
                    <a:sysClr val="windowText" lastClr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たづがね角ゴシック Info Medium"/>
                  <a:sym typeface="たづがね角ゴシック Info Medium"/>
                </a:rPr>
                <a:t>～</a:t>
              </a:r>
              <a:r>
                <a:rPr lang="en-US" altLang="ja-JP" b="1" dirty="0">
                  <a:solidFill>
                    <a:sysClr val="windowText" lastClr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たづがね角ゴシック Info Medium"/>
                  <a:sym typeface="たづがね角ゴシック Info Medium"/>
                </a:rPr>
                <a:t>95</a:t>
              </a:r>
              <a:r>
                <a:rPr lang="en-US" b="1" dirty="0">
                  <a:solidFill>
                    <a:sysClr val="windowText" lastClr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たづがね角ゴシック Info Medium"/>
                  <a:sym typeface="たづがね角ゴシック Info Medium"/>
                </a:rPr>
                <a:t>万円</a:t>
              </a:r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CE565B44-3213-8B62-C37A-D4FC5976F61E}"/>
                </a:ext>
              </a:extLst>
            </p:cNvPr>
            <p:cNvSpPr/>
            <p:nvPr/>
          </p:nvSpPr>
          <p:spPr>
            <a:xfrm>
              <a:off x="1863960" y="2412340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476250" h="476250">
                  <a:moveTo>
                    <a:pt x="0" y="0"/>
                  </a:moveTo>
                  <a:lnTo>
                    <a:pt x="476250" y="0"/>
                  </a:lnTo>
                  <a:lnTo>
                    <a:pt x="476250" y="476250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Freeform 24">
              <a:extLst>
                <a:ext uri="{FF2B5EF4-FFF2-40B4-BE49-F238E27FC236}">
                  <a16:creationId xmlns:a16="http://schemas.microsoft.com/office/drawing/2014/main" id="{C4644644-1B42-C082-37C5-263C25FD7C96}"/>
                </a:ext>
              </a:extLst>
            </p:cNvPr>
            <p:cNvSpPr/>
            <p:nvPr/>
          </p:nvSpPr>
          <p:spPr>
            <a:xfrm>
              <a:off x="3944803" y="2422133"/>
              <a:ext cx="317740" cy="317740"/>
            </a:xfrm>
            <a:custGeom>
              <a:avLst/>
              <a:gdLst/>
              <a:ahLst/>
              <a:cxnLst/>
              <a:rect l="l" t="t" r="r" b="b"/>
              <a:pathLst>
                <a:path w="476610" h="476610">
                  <a:moveTo>
                    <a:pt x="0" y="0"/>
                  </a:moveTo>
                  <a:lnTo>
                    <a:pt x="476610" y="0"/>
                  </a:lnTo>
                  <a:lnTo>
                    <a:pt x="476610" y="476611"/>
                  </a:lnTo>
                  <a:lnTo>
                    <a:pt x="0" y="4766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" name="Freeform 25">
              <a:extLst>
                <a:ext uri="{FF2B5EF4-FFF2-40B4-BE49-F238E27FC236}">
                  <a16:creationId xmlns:a16="http://schemas.microsoft.com/office/drawing/2014/main" id="{5D2DE0D5-757E-6502-BD7C-71FDB9F841A8}"/>
                </a:ext>
              </a:extLst>
            </p:cNvPr>
            <p:cNvSpPr/>
            <p:nvPr/>
          </p:nvSpPr>
          <p:spPr>
            <a:xfrm>
              <a:off x="10314210" y="2430698"/>
              <a:ext cx="317740" cy="317740"/>
            </a:xfrm>
            <a:custGeom>
              <a:avLst/>
              <a:gdLst/>
              <a:ahLst/>
              <a:cxnLst/>
              <a:rect l="l" t="t" r="r" b="b"/>
              <a:pathLst>
                <a:path w="476610" h="476610">
                  <a:moveTo>
                    <a:pt x="0" y="0"/>
                  </a:moveTo>
                  <a:lnTo>
                    <a:pt x="476610" y="0"/>
                  </a:lnTo>
                  <a:lnTo>
                    <a:pt x="476610" y="476611"/>
                  </a:lnTo>
                  <a:lnTo>
                    <a:pt x="0" y="4766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1" name="Group 26">
              <a:extLst>
                <a:ext uri="{FF2B5EF4-FFF2-40B4-BE49-F238E27FC236}">
                  <a16:creationId xmlns:a16="http://schemas.microsoft.com/office/drawing/2014/main" id="{31E4550B-8D42-B781-36EC-47711A5D8155}"/>
                </a:ext>
              </a:extLst>
            </p:cNvPr>
            <p:cNvGrpSpPr/>
            <p:nvPr/>
          </p:nvGrpSpPr>
          <p:grpSpPr>
            <a:xfrm>
              <a:off x="2371079" y="1832201"/>
              <a:ext cx="7905128" cy="1156142"/>
              <a:chOff x="0" y="-200025"/>
              <a:chExt cx="3245311" cy="690922"/>
            </a:xfrm>
          </p:grpSpPr>
          <p:sp>
            <p:nvSpPr>
              <p:cNvPr id="22" name="Freeform 27">
                <a:extLst>
                  <a:ext uri="{FF2B5EF4-FFF2-40B4-BE49-F238E27FC236}">
                    <a16:creationId xmlns:a16="http://schemas.microsoft.com/office/drawing/2014/main" id="{106F93E1-C732-660D-11A8-2B54EA633007}"/>
                  </a:ext>
                </a:extLst>
              </p:cNvPr>
              <p:cNvSpPr/>
              <p:nvPr/>
            </p:nvSpPr>
            <p:spPr>
              <a:xfrm>
                <a:off x="0" y="0"/>
                <a:ext cx="3245311" cy="490897"/>
              </a:xfrm>
              <a:custGeom>
                <a:avLst/>
                <a:gdLst/>
                <a:ahLst/>
                <a:cxnLst/>
                <a:rect l="l" t="t" r="r" b="b"/>
                <a:pathLst>
                  <a:path w="3191409" h="490897">
                    <a:moveTo>
                      <a:pt x="0" y="0"/>
                    </a:moveTo>
                    <a:lnTo>
                      <a:pt x="3191409" y="0"/>
                    </a:lnTo>
                    <a:lnTo>
                      <a:pt x="3191409" y="490897"/>
                    </a:lnTo>
                    <a:lnTo>
                      <a:pt x="0" y="490897"/>
                    </a:lnTo>
                    <a:close/>
                  </a:path>
                </a:pathLst>
              </a:custGeom>
              <a:ln w="28575" cap="sq">
                <a:solidFill>
                  <a:schemeClr val="tx1"/>
                </a:solidFill>
                <a:prstDash val="sysDot"/>
                <a:miter/>
              </a:ln>
            </p:spPr>
            <p:txBody>
              <a:bodyPr/>
              <a:lstStyle/>
              <a:p>
                <a:endParaRPr lang="ja-JP" altLang="en-US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3" name="TextBox 28">
                <a:extLst>
                  <a:ext uri="{FF2B5EF4-FFF2-40B4-BE49-F238E27FC236}">
                    <a16:creationId xmlns:a16="http://schemas.microsoft.com/office/drawing/2014/main" id="{5A90A65D-D8C1-274B-44E7-445784E17A17}"/>
                  </a:ext>
                </a:extLst>
              </p:cNvPr>
              <p:cNvSpPr txBox="1"/>
              <p:nvPr/>
            </p:nvSpPr>
            <p:spPr>
              <a:xfrm>
                <a:off x="0" y="-200025"/>
                <a:ext cx="3191409" cy="69092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960"/>
                  </a:lnSpc>
                </a:pPr>
                <a:endParaRPr sz="120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sp>
          <p:nvSpPr>
            <p:cNvPr id="24" name="TextBox 36">
              <a:extLst>
                <a:ext uri="{FF2B5EF4-FFF2-40B4-BE49-F238E27FC236}">
                  <a16:creationId xmlns:a16="http://schemas.microsoft.com/office/drawing/2014/main" id="{A714A241-FCC6-8E71-818E-7C53C82395C1}"/>
                </a:ext>
              </a:extLst>
            </p:cNvPr>
            <p:cNvSpPr txBox="1"/>
            <p:nvPr/>
          </p:nvSpPr>
          <p:spPr>
            <a:xfrm>
              <a:off x="791035" y="2264585"/>
              <a:ext cx="1201283" cy="6303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5"/>
                </a:lnSpc>
                <a:spcBef>
                  <a:spcPct val="0"/>
                </a:spcBef>
              </a:pPr>
              <a:r>
                <a:rPr lang="en-US" sz="1839" b="1" dirty="0" err="1">
                  <a:latin typeface="Meiryo UI" panose="020B0604030504040204" pitchFamily="50" charset="-128"/>
                  <a:ea typeface="Meiryo UI" panose="020B0604030504040204" pitchFamily="50" charset="-128"/>
                  <a:cs typeface="たづがね角ゴシック Info Bold"/>
                  <a:sym typeface="たづがね角ゴシック Info Bold"/>
                </a:rPr>
                <a:t>給与</a:t>
              </a:r>
              <a:endParaRPr lang="en-US" sz="1839" b="1" dirty="0">
                <a:latin typeface="Meiryo UI" panose="020B0604030504040204" pitchFamily="50" charset="-128"/>
                <a:ea typeface="Meiryo UI" panose="020B0604030504040204" pitchFamily="50" charset="-128"/>
                <a:cs typeface="たづがね角ゴシック Info Bold"/>
                <a:sym typeface="たづがね角ゴシック Info Bold"/>
              </a:endParaRPr>
            </a:p>
            <a:p>
              <a:pPr algn="ctr">
                <a:lnSpc>
                  <a:spcPts val="2575"/>
                </a:lnSpc>
                <a:spcBef>
                  <a:spcPct val="0"/>
                </a:spcBef>
              </a:pPr>
              <a:r>
                <a:rPr lang="en-US" sz="1839" b="1" dirty="0" err="1">
                  <a:latin typeface="Meiryo UI" panose="020B0604030504040204" pitchFamily="50" charset="-128"/>
                  <a:ea typeface="Meiryo UI" panose="020B0604030504040204" pitchFamily="50" charset="-128"/>
                  <a:cs typeface="たづがね角ゴシック Info Bold"/>
                  <a:sym typeface="たづがね角ゴシック Info Bold"/>
                </a:rPr>
                <a:t>所得</a:t>
              </a:r>
              <a:endParaRPr lang="en-US" sz="1839" b="1" dirty="0">
                <a:latin typeface="Meiryo UI" panose="020B0604030504040204" pitchFamily="50" charset="-128"/>
                <a:ea typeface="Meiryo UI" panose="020B0604030504040204" pitchFamily="50" charset="-128"/>
                <a:cs typeface="たづがね角ゴシック Info Bold"/>
                <a:sym typeface="たづがね角ゴシック Info Bold"/>
              </a:endParaRPr>
            </a:p>
          </p:txBody>
        </p:sp>
        <p:sp>
          <p:nvSpPr>
            <p:cNvPr id="25" name="TextBox 37">
              <a:extLst>
                <a:ext uri="{FF2B5EF4-FFF2-40B4-BE49-F238E27FC236}">
                  <a16:creationId xmlns:a16="http://schemas.microsoft.com/office/drawing/2014/main" id="{9B863984-7BC6-1736-5E0B-EDFF561D5B11}"/>
                </a:ext>
              </a:extLst>
            </p:cNvPr>
            <p:cNvSpPr txBox="1"/>
            <p:nvPr/>
          </p:nvSpPr>
          <p:spPr>
            <a:xfrm>
              <a:off x="4370360" y="2251002"/>
              <a:ext cx="5943850" cy="63100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736"/>
                </a:lnSpc>
              </a:pPr>
              <a:r>
                <a:rPr lang="en-US" sz="1240" b="1" dirty="0" err="1">
                  <a:latin typeface="Meiryo UI" panose="020B0604030504040204" pitchFamily="50" charset="-128"/>
                  <a:ea typeface="Meiryo UI" panose="020B0604030504040204" pitchFamily="50" charset="-128"/>
                  <a:cs typeface="たづがね角ゴシック Info Bold"/>
                  <a:sym typeface="たづがね角ゴシック Info Bold"/>
                </a:rPr>
                <a:t>雑損控除、医療費控除、社会保険料控除、</a:t>
              </a:r>
              <a:r>
                <a:rPr lang="en-US" sz="1239" b="1" u="sng" dirty="0" err="1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たづがね角ゴシック Info Bold"/>
                  <a:sym typeface="たづがね角ゴシック Info Bold"/>
                </a:rPr>
                <a:t>小規模企業共済等掛金控除</a:t>
              </a:r>
              <a:r>
                <a:rPr lang="en-US" sz="1239" b="1" dirty="0">
                  <a:latin typeface="Meiryo UI" panose="020B0604030504040204" pitchFamily="50" charset="-128"/>
                  <a:ea typeface="Meiryo UI" panose="020B0604030504040204" pitchFamily="50" charset="-128"/>
                  <a:cs typeface="たづがね角ゴシック Info Bold"/>
                  <a:sym typeface="たづがね角ゴシック Info Bold"/>
                </a:rPr>
                <a:t>、</a:t>
              </a:r>
            </a:p>
            <a:p>
              <a:pPr>
                <a:lnSpc>
                  <a:spcPts val="1736"/>
                </a:lnSpc>
              </a:pPr>
              <a:r>
                <a:rPr lang="en-US" sz="1239" b="1" dirty="0" err="1">
                  <a:latin typeface="Meiryo UI" panose="020B0604030504040204" pitchFamily="50" charset="-128"/>
                  <a:ea typeface="Meiryo UI" panose="020B0604030504040204" pitchFamily="50" charset="-128"/>
                  <a:cs typeface="たづがね角ゴシック Info Bold"/>
                  <a:sym typeface="たづがね角ゴシック Info Bold"/>
                </a:rPr>
                <a:t>生命保険料控除</a:t>
              </a:r>
              <a:r>
                <a:rPr lang="en-US" sz="1239" b="1" dirty="0">
                  <a:latin typeface="Meiryo UI" panose="020B0604030504040204" pitchFamily="50" charset="-128"/>
                  <a:ea typeface="Meiryo UI" panose="020B0604030504040204" pitchFamily="50" charset="-128"/>
                  <a:cs typeface="たづがね角ゴシック Info Bold"/>
                  <a:sym typeface="たづがね角ゴシック Info Bold"/>
                </a:rPr>
                <a:t>、 </a:t>
              </a:r>
              <a:r>
                <a:rPr lang="en-US" sz="1239" b="1" dirty="0" err="1">
                  <a:latin typeface="Meiryo UI" panose="020B0604030504040204" pitchFamily="50" charset="-128"/>
                  <a:ea typeface="Meiryo UI" panose="020B0604030504040204" pitchFamily="50" charset="-128"/>
                  <a:cs typeface="たづがね角ゴシック Info Bold"/>
                  <a:sym typeface="たづがね角ゴシック Info Bold"/>
                </a:rPr>
                <a:t>地震保険料控除、寄附金控除、障害者控除、寡婦控除、ひとり親控除、勤労学生控除、配偶者控除、配偶者特別控除、扶養控除</a:t>
              </a:r>
              <a:r>
                <a:rPr lang="ja-JP" altLang="en-US" sz="1239" b="1" dirty="0">
                  <a:latin typeface="Meiryo UI" panose="020B0604030504040204" pitchFamily="50" charset="-128"/>
                  <a:ea typeface="Meiryo UI" panose="020B0604030504040204" pitchFamily="50" charset="-128"/>
                  <a:cs typeface="たづがね角ゴシック Info Bold"/>
                  <a:sym typeface="たづがね角ゴシック Info Bold"/>
                </a:rPr>
                <a:t>、特定親族特別控除</a:t>
              </a:r>
              <a:endParaRPr lang="en-US" sz="1239" b="1" dirty="0">
                <a:latin typeface="Meiryo UI" panose="020B0604030504040204" pitchFamily="50" charset="-128"/>
                <a:ea typeface="Meiryo UI" panose="020B0604030504040204" pitchFamily="50" charset="-128"/>
                <a:cs typeface="たづがね角ゴシック Info Bold"/>
                <a:sym typeface="たづがね角ゴシック Info Bold"/>
              </a:endParaRPr>
            </a:p>
          </p:txBody>
        </p:sp>
        <p:sp>
          <p:nvSpPr>
            <p:cNvPr id="29" name="TextBox 38">
              <a:extLst>
                <a:ext uri="{FF2B5EF4-FFF2-40B4-BE49-F238E27FC236}">
                  <a16:creationId xmlns:a16="http://schemas.microsoft.com/office/drawing/2014/main" id="{257914A5-AC02-2820-602E-8777E20831F0}"/>
                </a:ext>
              </a:extLst>
            </p:cNvPr>
            <p:cNvSpPr txBox="1"/>
            <p:nvPr/>
          </p:nvSpPr>
          <p:spPr>
            <a:xfrm>
              <a:off x="2295852" y="1817974"/>
              <a:ext cx="1133952" cy="3077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5"/>
                </a:lnSpc>
                <a:spcBef>
                  <a:spcPct val="0"/>
                </a:spcBef>
              </a:pPr>
              <a:r>
                <a:rPr lang="en-US" sz="1839" b="1" dirty="0" err="1">
                  <a:latin typeface="Meiryo UI" panose="020B0604030504040204" pitchFamily="50" charset="-128"/>
                  <a:ea typeface="Meiryo UI" panose="020B0604030504040204" pitchFamily="50" charset="-128"/>
                  <a:cs typeface="たづがね角ゴシック Info Bold"/>
                  <a:sym typeface="たづがね角ゴシック Info Bold"/>
                </a:rPr>
                <a:t>所得控除</a:t>
              </a:r>
              <a:endParaRPr lang="en-US" sz="1839" b="1" dirty="0">
                <a:latin typeface="Meiryo UI" panose="020B0604030504040204" pitchFamily="50" charset="-128"/>
                <a:ea typeface="Meiryo UI" panose="020B0604030504040204" pitchFamily="50" charset="-128"/>
                <a:cs typeface="たづがね角ゴシック Info Bold"/>
                <a:sym typeface="たづがね角ゴシック Info Bold"/>
              </a:endParaRPr>
            </a:p>
          </p:txBody>
        </p:sp>
        <p:sp>
          <p:nvSpPr>
            <p:cNvPr id="30" name="TextBox 39">
              <a:extLst>
                <a:ext uri="{FF2B5EF4-FFF2-40B4-BE49-F238E27FC236}">
                  <a16:creationId xmlns:a16="http://schemas.microsoft.com/office/drawing/2014/main" id="{4E440485-03D4-61E5-1943-E4983A5A4885}"/>
                </a:ext>
              </a:extLst>
            </p:cNvPr>
            <p:cNvSpPr txBox="1"/>
            <p:nvPr/>
          </p:nvSpPr>
          <p:spPr>
            <a:xfrm>
              <a:off x="10669952" y="2283702"/>
              <a:ext cx="601568" cy="641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75"/>
                </a:lnSpc>
              </a:pPr>
              <a:r>
                <a:rPr lang="en-US" sz="1839" b="1" dirty="0" err="1">
                  <a:solidFill>
                    <a:sysClr val="windowText" lastClr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たづがね角ゴシック Info Bold"/>
                  <a:sym typeface="たづがね角ゴシック Info Bold"/>
                </a:rPr>
                <a:t>課税</a:t>
              </a:r>
              <a:endParaRPr lang="en-US" sz="1839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たづがね角ゴシック Info Bold"/>
                <a:sym typeface="たづがね角ゴシック Info Bold"/>
              </a:endParaRPr>
            </a:p>
            <a:p>
              <a:pPr algn="ctr">
                <a:lnSpc>
                  <a:spcPts val="2575"/>
                </a:lnSpc>
                <a:spcBef>
                  <a:spcPct val="0"/>
                </a:spcBef>
              </a:pPr>
              <a:r>
                <a:rPr lang="en-US" sz="1839" b="1" dirty="0" err="1">
                  <a:solidFill>
                    <a:sysClr val="windowText" lastClr="0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たづがね角ゴシック Info Bold"/>
                  <a:sym typeface="たづがね角ゴシック Info Bold"/>
                </a:rPr>
                <a:t>所得</a:t>
              </a:r>
              <a:endParaRPr lang="en-US" sz="1839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たづがね角ゴシック Info Bold"/>
                <a:sym typeface="たづがね角ゴシック Info Bold"/>
              </a:endParaRPr>
            </a:p>
          </p:txBody>
        </p:sp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5AB45A25-508A-1988-4E04-D20BD6C33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88" y="3721268"/>
            <a:ext cx="10885624" cy="28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38">
            <a:extLst>
              <a:ext uri="{FF2B5EF4-FFF2-40B4-BE49-F238E27FC236}">
                <a16:creationId xmlns:a16="http://schemas.microsoft.com/office/drawing/2014/main" id="{FB8151B3-23AC-C626-1589-2DDF794E70A5}"/>
              </a:ext>
            </a:extLst>
          </p:cNvPr>
          <p:cNvSpPr txBox="1"/>
          <p:nvPr/>
        </p:nvSpPr>
        <p:spPr>
          <a:xfrm>
            <a:off x="203753" y="3567089"/>
            <a:ext cx="4034908" cy="296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75"/>
              </a:lnSpc>
              <a:spcBef>
                <a:spcPct val="0"/>
              </a:spcBef>
            </a:pPr>
            <a:r>
              <a:rPr lang="en-US" altLang="ja-JP" sz="1839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たづがね角ゴシック Info Bold"/>
                <a:sym typeface="たづがね角ゴシック Info Bold"/>
              </a:rPr>
              <a:t>【</a:t>
            </a:r>
            <a:r>
              <a:rPr lang="ja-JP" altLang="en-US" sz="1839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たづがね角ゴシック Info Bold"/>
                <a:sym typeface="たづがね角ゴシック Info Bold"/>
              </a:rPr>
              <a:t>年収・掛金別</a:t>
            </a:r>
            <a:r>
              <a:rPr lang="en-US" altLang="ja-JP" sz="1839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たづがね角ゴシック Info Bold"/>
                <a:sym typeface="たづがね角ゴシック Info Bold"/>
              </a:rPr>
              <a:t>】</a:t>
            </a:r>
            <a:r>
              <a:rPr lang="ja-JP" altLang="en-US" sz="1839" b="1" dirty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たづがね角ゴシック Info Bold"/>
                <a:sym typeface="たづがね角ゴシック Info Bold"/>
              </a:rPr>
              <a:t>年間節税額の目安</a:t>
            </a:r>
            <a:endParaRPr lang="en-US" sz="1839" b="1" dirty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たづがね角ゴシック Info Bold"/>
              <a:sym typeface="たづがね角ゴシック Info Bold"/>
            </a:endParaRPr>
          </a:p>
        </p:txBody>
      </p:sp>
      <p:sp>
        <p:nvSpPr>
          <p:cNvPr id="15" name="タイトル 1">
            <a:extLst>
              <a:ext uri="{FF2B5EF4-FFF2-40B4-BE49-F238E27FC236}">
                <a16:creationId xmlns:a16="http://schemas.microsoft.com/office/drawing/2014/main" id="{6662568B-AB45-BA8F-DBDD-A8580736A856}"/>
              </a:ext>
            </a:extLst>
          </p:cNvPr>
          <p:cNvSpPr txBox="1">
            <a:spLocks/>
          </p:cNvSpPr>
          <p:nvPr/>
        </p:nvSpPr>
        <p:spPr>
          <a:xfrm>
            <a:off x="419310" y="3838494"/>
            <a:ext cx="4192209" cy="300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あくまで目安であり、所得控除の多寡により所得税率が異なる場合があります。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6E4CA4D1-5C7E-29C5-3B0B-778C809BA69A}"/>
              </a:ext>
            </a:extLst>
          </p:cNvPr>
          <p:cNvSpPr/>
          <p:nvPr/>
        </p:nvSpPr>
        <p:spPr>
          <a:xfrm>
            <a:off x="9097869" y="3293677"/>
            <a:ext cx="2773428" cy="762299"/>
          </a:xfrm>
          <a:prstGeom prst="wedgeRoundRectCallout">
            <a:avLst>
              <a:gd name="adj1" fmla="val -3791"/>
              <a:gd name="adj2" fmla="val 13080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年間掛金</a:t>
            </a:r>
            <a:r>
              <a:rPr kumimoji="1"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（所得税率</a:t>
            </a:r>
            <a:r>
              <a:rPr kumimoji="1"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+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住民税率）</a:t>
            </a:r>
          </a:p>
        </p:txBody>
      </p:sp>
    </p:spTree>
    <p:extLst>
      <p:ext uri="{BB962C8B-B14F-4D97-AF65-F5344CB8AC3E}">
        <p14:creationId xmlns:p14="http://schemas.microsoft.com/office/powerpoint/2010/main" val="3193633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7C90117-3998-66A8-CDB0-7A658736C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894" y="1327691"/>
            <a:ext cx="11423276" cy="969040"/>
          </a:xfrm>
        </p:spPr>
        <p:txBody>
          <a:bodyPr anchor="t">
            <a:normAutofit/>
          </a:bodyPr>
          <a:lstStyle/>
          <a:p>
            <a:pPr marL="457200" indent="-457200">
              <a:buAutoNum type="arabicParenBoth"/>
            </a:pP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資産の引き出しは原則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歳以降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b="0" dirty="0">
                <a:latin typeface="Meiryo UI" panose="020B0604030504040204" pitchFamily="50" charset="-128"/>
                <a:ea typeface="Meiryo UI" panose="020B0604030504040204" pitchFamily="50" charset="-128"/>
              </a:rPr>
              <a:t>＋本当に老後にお金を回すことが幸せなのか？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2D897E90-477F-1CB3-A709-0815118C6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47" y="162690"/>
            <a:ext cx="10515600" cy="457835"/>
          </a:xfrm>
        </p:spPr>
        <p:txBody>
          <a:bodyPr>
            <a:normAutofit/>
          </a:bodyPr>
          <a:lstStyle/>
          <a:p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2026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年改正　確定拠出年金の賢い活用法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534BBD43-BB03-4C16-1311-3BAC74E45927}"/>
              </a:ext>
            </a:extLst>
          </p:cNvPr>
          <p:cNvCxnSpPr/>
          <p:nvPr/>
        </p:nvCxnSpPr>
        <p:spPr>
          <a:xfrm>
            <a:off x="349624" y="620525"/>
            <a:ext cx="1142327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タイトル 1">
            <a:extLst>
              <a:ext uri="{FF2B5EF4-FFF2-40B4-BE49-F238E27FC236}">
                <a16:creationId xmlns:a16="http://schemas.microsoft.com/office/drawing/2014/main" id="{6B8358B3-265D-2813-EC54-8963A73F186C}"/>
              </a:ext>
            </a:extLst>
          </p:cNvPr>
          <p:cNvSpPr txBox="1">
            <a:spLocks/>
          </p:cNvSpPr>
          <p:nvPr/>
        </p:nvSpPr>
        <p:spPr>
          <a:xfrm>
            <a:off x="349624" y="799332"/>
            <a:ext cx="7492626" cy="457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マッチング拠出（もしくは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iDeCo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）を検討する際の留意点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4" name="図 83">
            <a:extLst>
              <a:ext uri="{FF2B5EF4-FFF2-40B4-BE49-F238E27FC236}">
                <a16:creationId xmlns:a16="http://schemas.microsoft.com/office/drawing/2014/main" id="{22846B92-9631-2BF6-DE80-D28A0B9A0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6869" y="1129107"/>
            <a:ext cx="844013" cy="1808599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DED02E8B-2EED-6D15-CCCA-8E3B165A0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7147" y="1129106"/>
            <a:ext cx="1240579" cy="1717064"/>
          </a:xfrm>
          <a:prstGeom prst="rect">
            <a:avLst/>
          </a:prstGeom>
        </p:spPr>
      </p:pic>
      <p:pic>
        <p:nvPicPr>
          <p:cNvPr id="89" name="図 88">
            <a:extLst>
              <a:ext uri="{FF2B5EF4-FFF2-40B4-BE49-F238E27FC236}">
                <a16:creationId xmlns:a16="http://schemas.microsoft.com/office/drawing/2014/main" id="{6E3B76EB-2B43-9FC0-4577-BCAAEB8EC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990" y="2910891"/>
            <a:ext cx="10623390" cy="2534576"/>
          </a:xfrm>
          <a:prstGeom prst="rect">
            <a:avLst/>
          </a:prstGeom>
        </p:spPr>
      </p:pic>
      <p:sp>
        <p:nvSpPr>
          <p:cNvPr id="90" name="吹き出し: 角を丸めた四角形 89">
            <a:extLst>
              <a:ext uri="{FF2B5EF4-FFF2-40B4-BE49-F238E27FC236}">
                <a16:creationId xmlns:a16="http://schemas.microsoft.com/office/drawing/2014/main" id="{1ECC8752-115F-E0E4-EBD6-78307C460F7C}"/>
              </a:ext>
            </a:extLst>
          </p:cNvPr>
          <p:cNvSpPr/>
          <p:nvPr/>
        </p:nvSpPr>
        <p:spPr>
          <a:xfrm>
            <a:off x="4993418" y="5857623"/>
            <a:ext cx="3458819" cy="762299"/>
          </a:xfrm>
          <a:prstGeom prst="wedgeRoundRectCallout">
            <a:avLst>
              <a:gd name="adj1" fmla="val 38407"/>
              <a:gd name="adj2" fmla="val -10392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2026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年度中に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iDeCo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のシミュレーションも可能に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1" name="タイトル 1">
            <a:extLst>
              <a:ext uri="{FF2B5EF4-FFF2-40B4-BE49-F238E27FC236}">
                <a16:creationId xmlns:a16="http://schemas.microsoft.com/office/drawing/2014/main" id="{77DF56D2-24F1-AC71-1FCD-FD47D156A09E}"/>
              </a:ext>
            </a:extLst>
          </p:cNvPr>
          <p:cNvSpPr txBox="1">
            <a:spLocks/>
          </p:cNvSpPr>
          <p:nvPr/>
        </p:nvSpPr>
        <p:spPr>
          <a:xfrm>
            <a:off x="1114274" y="2479872"/>
            <a:ext cx="7492626" cy="457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hlinkClick r:id="rId6"/>
              </a:rPr>
              <a:t>公的年金シミュレーター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」で老後資金を調べてみよう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8124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C7216-6DFE-88F1-B6D2-8E48E2084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19">
            <a:extLst>
              <a:ext uri="{FF2B5EF4-FFF2-40B4-BE49-F238E27FC236}">
                <a16:creationId xmlns:a16="http://schemas.microsoft.com/office/drawing/2014/main" id="{EAFB3A2F-9C9B-E042-E6DB-4A1F26099E75}"/>
              </a:ext>
            </a:extLst>
          </p:cNvPr>
          <p:cNvSpPr txBox="1"/>
          <p:nvPr/>
        </p:nvSpPr>
        <p:spPr>
          <a:xfrm>
            <a:off x="1072763" y="2221372"/>
            <a:ext cx="4793017" cy="9842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9165" tIns="39165" rIns="39165" bIns="39165" rtlCol="0" anchor="ctr"/>
          <a:lstStyle/>
          <a:p>
            <a:pPr algn="ctr">
              <a:lnSpc>
                <a:spcPts val="2206"/>
              </a:lnSpc>
            </a:pPr>
            <a:r>
              <a:rPr lang="en-US" sz="1575" b="1" dirty="0" err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退職所得控除</a:t>
            </a:r>
            <a:endParaRPr lang="en-US" sz="157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2206"/>
              </a:lnSpc>
            </a:pPr>
            <a:r>
              <a:rPr lang="en-US" sz="1575" dirty="0">
                <a:latin typeface="Meiryo UI" panose="020B0604030504040204" pitchFamily="50" charset="-128"/>
                <a:ea typeface="Meiryo UI" panose="020B0604030504040204" pitchFamily="50" charset="-128"/>
              </a:rPr>
              <a:t>40万円×20年+70万円×（30-20年）=1,500万円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34D5078-047A-6419-5170-56C5EB0EC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894" y="1327691"/>
            <a:ext cx="11423276" cy="457833"/>
          </a:xfrm>
        </p:spPr>
        <p:txBody>
          <a:bodyPr anchor="t">
            <a:norm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(2)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受取時は「元本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+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運用益」に税金が発生→受け取り方ごとに税優遇あり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E692C0B8-B28F-65FE-2468-71350FFCF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47" y="162690"/>
            <a:ext cx="10515600" cy="457835"/>
          </a:xfrm>
        </p:spPr>
        <p:txBody>
          <a:bodyPr>
            <a:normAutofit/>
          </a:bodyPr>
          <a:lstStyle/>
          <a:p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2026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年改正　確定拠出年金の賢い活用法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667BDA90-CE5F-D6D5-5179-D96A658ABD32}"/>
              </a:ext>
            </a:extLst>
          </p:cNvPr>
          <p:cNvCxnSpPr/>
          <p:nvPr/>
        </p:nvCxnSpPr>
        <p:spPr>
          <a:xfrm>
            <a:off x="349624" y="620525"/>
            <a:ext cx="1142327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タイトル 1">
            <a:extLst>
              <a:ext uri="{FF2B5EF4-FFF2-40B4-BE49-F238E27FC236}">
                <a16:creationId xmlns:a16="http://schemas.microsoft.com/office/drawing/2014/main" id="{AB78C3BF-3649-2F64-C156-06906EC233B0}"/>
              </a:ext>
            </a:extLst>
          </p:cNvPr>
          <p:cNvSpPr txBox="1">
            <a:spLocks/>
          </p:cNvSpPr>
          <p:nvPr/>
        </p:nvSpPr>
        <p:spPr>
          <a:xfrm>
            <a:off x="349624" y="799332"/>
            <a:ext cx="7492626" cy="457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マッチング拠出（もしくは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iDeCo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）を検討する際の留意点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TextBox 13">
            <a:extLst>
              <a:ext uri="{FF2B5EF4-FFF2-40B4-BE49-F238E27FC236}">
                <a16:creationId xmlns:a16="http://schemas.microsoft.com/office/drawing/2014/main" id="{33C4FA0A-58CB-0E60-D492-66998CF5C90A}"/>
              </a:ext>
            </a:extLst>
          </p:cNvPr>
          <p:cNvSpPr txBox="1"/>
          <p:nvPr/>
        </p:nvSpPr>
        <p:spPr>
          <a:xfrm>
            <a:off x="1063929" y="3191799"/>
            <a:ext cx="3400471" cy="850095"/>
          </a:xfrm>
          <a:prstGeom prst="rect">
            <a:avLst/>
          </a:prstGeom>
          <a:solidFill>
            <a:srgbClr val="DDEBF7"/>
          </a:solidFill>
        </p:spPr>
        <p:txBody>
          <a:bodyPr lIns="39165" tIns="39165" rIns="39165" bIns="39165" rtlCol="0" anchor="ctr"/>
          <a:lstStyle/>
          <a:p>
            <a:pPr algn="ctr">
              <a:lnSpc>
                <a:spcPts val="2299"/>
              </a:lnSpc>
            </a:pPr>
            <a:r>
              <a:rPr lang="en-US" sz="1642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退職金</a:t>
            </a:r>
            <a:r>
              <a:rPr lang="en-US" sz="1642" dirty="0">
                <a:latin typeface="Meiryo UI" panose="020B0604030504040204" pitchFamily="50" charset="-128"/>
                <a:ea typeface="Meiryo UI" panose="020B0604030504040204" pitchFamily="50" charset="-128"/>
              </a:rPr>
              <a:t> 1,000万円</a:t>
            </a:r>
          </a:p>
          <a:p>
            <a:pPr algn="ctr">
              <a:lnSpc>
                <a:spcPts val="2299"/>
              </a:lnSpc>
            </a:pPr>
            <a:r>
              <a:rPr lang="en-US" sz="1642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sz="1642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勤続年数</a:t>
            </a:r>
            <a:r>
              <a:rPr lang="en-US" sz="1642" dirty="0">
                <a:latin typeface="Meiryo UI" panose="020B0604030504040204" pitchFamily="50" charset="-128"/>
                <a:ea typeface="Meiryo UI" panose="020B0604030504040204" pitchFamily="50" charset="-128"/>
              </a:rPr>
              <a:t> 30年）</a:t>
            </a:r>
          </a:p>
        </p:txBody>
      </p:sp>
      <p:sp>
        <p:nvSpPr>
          <p:cNvPr id="31" name="TextBox 16">
            <a:extLst>
              <a:ext uri="{FF2B5EF4-FFF2-40B4-BE49-F238E27FC236}">
                <a16:creationId xmlns:a16="http://schemas.microsoft.com/office/drawing/2014/main" id="{24F838A1-4B89-15AB-1895-EE48486D9CFA}"/>
              </a:ext>
            </a:extLst>
          </p:cNvPr>
          <p:cNvSpPr txBox="1"/>
          <p:nvPr/>
        </p:nvSpPr>
        <p:spPr>
          <a:xfrm>
            <a:off x="4464400" y="3191800"/>
            <a:ext cx="2550908" cy="860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39165" tIns="39165" rIns="39165" bIns="39165" rtlCol="0" anchor="ctr"/>
          <a:lstStyle/>
          <a:p>
            <a:pPr algn="ctr">
              <a:lnSpc>
                <a:spcPts val="2299"/>
              </a:lnSpc>
            </a:pPr>
            <a:r>
              <a:rPr lang="en-US" sz="1642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確定拠出年金</a:t>
            </a:r>
            <a:r>
              <a:rPr lang="en-US" sz="1642" dirty="0">
                <a:latin typeface="Meiryo UI" panose="020B0604030504040204" pitchFamily="50" charset="-128"/>
                <a:ea typeface="Meiryo UI" panose="020B0604030504040204" pitchFamily="50" charset="-128"/>
              </a:rPr>
              <a:t> 700万円</a:t>
            </a:r>
          </a:p>
          <a:p>
            <a:pPr algn="ctr">
              <a:lnSpc>
                <a:spcPts val="2299"/>
              </a:lnSpc>
            </a:pPr>
            <a:r>
              <a:rPr lang="en-US" sz="1642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sz="1642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加入期間</a:t>
            </a:r>
            <a:r>
              <a:rPr lang="en-US" sz="1642" dirty="0">
                <a:latin typeface="Meiryo UI" panose="020B0604030504040204" pitchFamily="50" charset="-128"/>
                <a:ea typeface="Meiryo UI" panose="020B0604030504040204" pitchFamily="50" charset="-128"/>
              </a:rPr>
              <a:t> 10年）</a:t>
            </a:r>
          </a:p>
        </p:txBody>
      </p:sp>
      <p:sp>
        <p:nvSpPr>
          <p:cNvPr id="35" name="Freeform 20">
            <a:extLst>
              <a:ext uri="{FF2B5EF4-FFF2-40B4-BE49-F238E27FC236}">
                <a16:creationId xmlns:a16="http://schemas.microsoft.com/office/drawing/2014/main" id="{1BA7EB3D-4171-DDE9-C282-F693C7E7AAAA}"/>
              </a:ext>
            </a:extLst>
          </p:cNvPr>
          <p:cNvSpPr/>
          <p:nvPr/>
        </p:nvSpPr>
        <p:spPr>
          <a:xfrm>
            <a:off x="5865781" y="2221372"/>
            <a:ext cx="1149527" cy="970427"/>
          </a:xfrm>
          <a:custGeom>
            <a:avLst/>
            <a:gdLst/>
            <a:ahLst/>
            <a:cxnLst/>
            <a:rect l="l" t="t" r="r" b="b"/>
            <a:pathLst>
              <a:path w="1724290" h="1293217">
                <a:moveTo>
                  <a:pt x="0" y="0"/>
                </a:moveTo>
                <a:lnTo>
                  <a:pt x="1724290" y="0"/>
                </a:lnTo>
                <a:lnTo>
                  <a:pt x="1724290" y="1293217"/>
                </a:lnTo>
                <a:lnTo>
                  <a:pt x="0" y="1293217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rgbClr val="FF0000"/>
            </a:fgClr>
            <a:bgClr>
              <a:schemeClr val="bg1"/>
            </a:bgClr>
          </a:pattFill>
          <a:ln w="57150">
            <a:solidFill>
              <a:srgbClr val="FF0000"/>
            </a:solidFill>
          </a:ln>
        </p:spPr>
        <p:txBody>
          <a:bodyPr/>
          <a:lstStyle/>
          <a:p>
            <a:endParaRPr lang="ja-JP" altLang="en-US" sz="12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" name="Freeform 21">
            <a:extLst>
              <a:ext uri="{FF2B5EF4-FFF2-40B4-BE49-F238E27FC236}">
                <a16:creationId xmlns:a16="http://schemas.microsoft.com/office/drawing/2014/main" id="{A6D9E62D-52AA-BEBC-C029-B87F2A03A885}"/>
              </a:ext>
            </a:extLst>
          </p:cNvPr>
          <p:cNvSpPr/>
          <p:nvPr/>
        </p:nvSpPr>
        <p:spPr>
          <a:xfrm flipH="1">
            <a:off x="6951631" y="2287764"/>
            <a:ext cx="2135813" cy="792921"/>
          </a:xfrm>
          <a:custGeom>
            <a:avLst/>
            <a:gdLst/>
            <a:ahLst/>
            <a:cxnLst/>
            <a:rect l="l" t="t" r="r" b="b"/>
            <a:pathLst>
              <a:path w="3203720" h="1189381">
                <a:moveTo>
                  <a:pt x="3203721" y="0"/>
                </a:moveTo>
                <a:lnTo>
                  <a:pt x="0" y="0"/>
                </a:lnTo>
                <a:lnTo>
                  <a:pt x="0" y="1189381"/>
                </a:lnTo>
                <a:lnTo>
                  <a:pt x="3203721" y="1189381"/>
                </a:lnTo>
                <a:lnTo>
                  <a:pt x="32037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12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4" name="TextBox 41">
            <a:extLst>
              <a:ext uri="{FF2B5EF4-FFF2-40B4-BE49-F238E27FC236}">
                <a16:creationId xmlns:a16="http://schemas.microsoft.com/office/drawing/2014/main" id="{740A0BD8-AFA8-F424-2689-8891476EFFEA}"/>
              </a:ext>
            </a:extLst>
          </p:cNvPr>
          <p:cNvSpPr txBox="1"/>
          <p:nvPr/>
        </p:nvSpPr>
        <p:spPr>
          <a:xfrm>
            <a:off x="1063929" y="1856049"/>
            <a:ext cx="7392926" cy="3309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59"/>
              </a:lnSpc>
            </a:pPr>
            <a:r>
              <a:rPr lang="ja-JP" altLang="en-US" sz="2043" b="1" spc="-85" dirty="0">
                <a:latin typeface="Meiryo UI" panose="020B0604030504040204" pitchFamily="50" charset="-128"/>
                <a:ea typeface="Meiryo UI" panose="020B0604030504040204" pitchFamily="50" charset="-128"/>
              </a:rPr>
              <a:t>❶</a:t>
            </a:r>
            <a:r>
              <a:rPr lang="en-US" sz="2043" b="1" spc="-85" dirty="0">
                <a:latin typeface="Meiryo UI" panose="020B0604030504040204" pitchFamily="50" charset="-128"/>
                <a:ea typeface="Meiryo UI" panose="020B0604030504040204" pitchFamily="50" charset="-128"/>
              </a:rPr>
              <a:t>60歳の定年退職時に退職</a:t>
            </a:r>
            <a:r>
              <a:rPr lang="ja-JP" altLang="en-US" sz="2043" b="1" spc="-85" dirty="0">
                <a:latin typeface="Meiryo UI" panose="020B0604030504040204" pitchFamily="50" charset="-128"/>
                <a:ea typeface="Meiryo UI" panose="020B0604030504040204" pitchFamily="50" charset="-128"/>
              </a:rPr>
              <a:t>一時金</a:t>
            </a:r>
            <a:r>
              <a:rPr lang="en-US" sz="2043" b="1" spc="-85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と確定拠出年金を受け取</a:t>
            </a:r>
            <a:r>
              <a:rPr lang="ja-JP" altLang="en-US" sz="2043" b="1" spc="-85" dirty="0">
                <a:latin typeface="Meiryo UI" panose="020B0604030504040204" pitchFamily="50" charset="-128"/>
                <a:ea typeface="Meiryo UI" panose="020B0604030504040204" pitchFamily="50" charset="-128"/>
              </a:rPr>
              <a:t>るケース</a:t>
            </a:r>
            <a:endParaRPr lang="en-US" sz="2043" b="1" spc="-8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7" name="TextBox 46">
            <a:extLst>
              <a:ext uri="{FF2B5EF4-FFF2-40B4-BE49-F238E27FC236}">
                <a16:creationId xmlns:a16="http://schemas.microsoft.com/office/drawing/2014/main" id="{638D990D-B14A-0F9E-6F0E-E3B11D8FE1A1}"/>
              </a:ext>
            </a:extLst>
          </p:cNvPr>
          <p:cNvSpPr txBox="1"/>
          <p:nvPr/>
        </p:nvSpPr>
        <p:spPr>
          <a:xfrm>
            <a:off x="7392330" y="2506048"/>
            <a:ext cx="4094446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57"/>
              </a:lnSpc>
            </a:pPr>
            <a:r>
              <a:rPr lang="en-US" b="1" spc="5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課税対象はこのうち</a:t>
            </a:r>
            <a:r>
              <a:rPr lang="ja-JP" altLang="en-US" b="1" spc="50" dirty="0">
                <a:latin typeface="Meiryo UI" panose="020B0604030504040204" pitchFamily="50" charset="-128"/>
                <a:ea typeface="Meiryo UI" panose="020B0604030504040204" pitchFamily="50" charset="-128"/>
              </a:rPr>
              <a:t>半分</a:t>
            </a:r>
            <a:r>
              <a:rPr lang="en-US" b="1" spc="50" dirty="0">
                <a:latin typeface="Meiryo UI" panose="020B0604030504040204" pitchFamily="50" charset="-128"/>
                <a:ea typeface="Meiryo UI" panose="020B0604030504040204" pitchFamily="50" charset="-128"/>
              </a:rPr>
              <a:t>の100万円</a:t>
            </a:r>
          </a:p>
          <a:p>
            <a:pPr>
              <a:lnSpc>
                <a:spcPts val="1957"/>
              </a:lnSpc>
            </a:pPr>
            <a:r>
              <a:rPr lang="en-US" b="1" spc="50" dirty="0">
                <a:latin typeface="Meiryo UI" panose="020B0604030504040204" pitchFamily="50" charset="-128"/>
                <a:ea typeface="Meiryo UI" panose="020B0604030504040204" pitchFamily="50" charset="-128"/>
              </a:rPr>
              <a:t>→</a:t>
            </a:r>
            <a:r>
              <a:rPr lang="en-US" b="1" spc="5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分離課税</a:t>
            </a:r>
            <a:endParaRPr lang="en-US" b="1" spc="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4" name="TextBox 55">
            <a:extLst>
              <a:ext uri="{FF2B5EF4-FFF2-40B4-BE49-F238E27FC236}">
                <a16:creationId xmlns:a16="http://schemas.microsoft.com/office/drawing/2014/main" id="{0F79F75E-1581-F33A-7696-14281F78917C}"/>
              </a:ext>
            </a:extLst>
          </p:cNvPr>
          <p:cNvSpPr txBox="1"/>
          <p:nvPr/>
        </p:nvSpPr>
        <p:spPr>
          <a:xfrm>
            <a:off x="60641" y="6244537"/>
            <a:ext cx="2994459" cy="148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73"/>
              </a:lnSpc>
              <a:spcBef>
                <a:spcPct val="0"/>
              </a:spcBef>
            </a:pPr>
            <a:r>
              <a:rPr lang="en-US" sz="909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Copyright Tomohiro Kaminaka, All Rights Reserved</a:t>
            </a:r>
          </a:p>
        </p:txBody>
      </p:sp>
      <p:sp>
        <p:nvSpPr>
          <p:cNvPr id="65" name="TextBox 19">
            <a:extLst>
              <a:ext uri="{FF2B5EF4-FFF2-40B4-BE49-F238E27FC236}">
                <a16:creationId xmlns:a16="http://schemas.microsoft.com/office/drawing/2014/main" id="{0E72CE0F-A269-F97B-B597-789E5BB45924}"/>
              </a:ext>
            </a:extLst>
          </p:cNvPr>
          <p:cNvSpPr txBox="1"/>
          <p:nvPr/>
        </p:nvSpPr>
        <p:spPr>
          <a:xfrm>
            <a:off x="1072763" y="4513033"/>
            <a:ext cx="4793017" cy="9842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9165" tIns="39165" rIns="39165" bIns="39165" rtlCol="0" anchor="ctr"/>
          <a:lstStyle/>
          <a:p>
            <a:pPr algn="ctr">
              <a:lnSpc>
                <a:spcPts val="2206"/>
              </a:lnSpc>
            </a:pPr>
            <a:r>
              <a:rPr lang="ja-JP" altLang="en-US" sz="1575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公的年金等控除</a:t>
            </a:r>
            <a:r>
              <a:rPr lang="ja-JP" altLang="en-US" sz="1575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575" dirty="0">
                <a:latin typeface="Meiryo UI" panose="020B0604030504040204" pitchFamily="50" charset="-128"/>
                <a:ea typeface="Meiryo UI" panose="020B0604030504040204" pitchFamily="50" charset="-128"/>
              </a:rPr>
              <a:t>110</a:t>
            </a:r>
            <a:r>
              <a:rPr lang="ja-JP" altLang="en-US" sz="1575" dirty="0"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  <a:endParaRPr lang="en-US" altLang="ja-JP" sz="157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2206"/>
              </a:lnSpc>
            </a:pPr>
            <a:r>
              <a:rPr lang="en-US" altLang="ja-JP" sz="1575" dirty="0">
                <a:latin typeface="Meiryo UI" panose="020B0604030504040204" pitchFamily="50" charset="-128"/>
                <a:ea typeface="Meiryo UI" panose="020B0604030504040204" pitchFamily="50" charset="-128"/>
              </a:rPr>
              <a:t>※合計所得が1,000万円以下の65歳以上</a:t>
            </a:r>
            <a:endParaRPr lang="en-US" sz="157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TextBox 13">
            <a:extLst>
              <a:ext uri="{FF2B5EF4-FFF2-40B4-BE49-F238E27FC236}">
                <a16:creationId xmlns:a16="http://schemas.microsoft.com/office/drawing/2014/main" id="{9DD6F477-9288-5731-D225-4AB8249EABE7}"/>
              </a:ext>
            </a:extLst>
          </p:cNvPr>
          <p:cNvSpPr txBox="1"/>
          <p:nvPr/>
        </p:nvSpPr>
        <p:spPr>
          <a:xfrm>
            <a:off x="1063929" y="5483460"/>
            <a:ext cx="3400471" cy="850095"/>
          </a:xfrm>
          <a:prstGeom prst="rect">
            <a:avLst/>
          </a:prstGeom>
          <a:solidFill>
            <a:srgbClr val="DDEBF7"/>
          </a:solidFill>
        </p:spPr>
        <p:txBody>
          <a:bodyPr lIns="39165" tIns="39165" rIns="39165" bIns="39165" rtlCol="0" anchor="ctr"/>
          <a:lstStyle/>
          <a:p>
            <a:pPr algn="ctr">
              <a:lnSpc>
                <a:spcPts val="2299"/>
              </a:lnSpc>
            </a:pPr>
            <a:r>
              <a:rPr lang="ja-JP" altLang="en-US" sz="1642" dirty="0">
                <a:latin typeface="Meiryo UI" panose="020B0604030504040204" pitchFamily="50" charset="-128"/>
                <a:ea typeface="Meiryo UI" panose="020B0604030504040204" pitchFamily="50" charset="-128"/>
              </a:rPr>
              <a:t>公的年金</a:t>
            </a:r>
            <a:endParaRPr lang="en-US" altLang="ja-JP" sz="1642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2299"/>
              </a:lnSpc>
            </a:pPr>
            <a:r>
              <a:rPr lang="en-US" sz="1642" dirty="0">
                <a:latin typeface="Meiryo UI" panose="020B0604030504040204" pitchFamily="50" charset="-128"/>
                <a:ea typeface="Meiryo UI" panose="020B0604030504040204" pitchFamily="50" charset="-128"/>
              </a:rPr>
              <a:t>120</a:t>
            </a:r>
            <a:r>
              <a:rPr lang="ja-JP" altLang="en-US" sz="1642" dirty="0"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  <a:endParaRPr lang="en-US" sz="1642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" name="TextBox 16">
            <a:extLst>
              <a:ext uri="{FF2B5EF4-FFF2-40B4-BE49-F238E27FC236}">
                <a16:creationId xmlns:a16="http://schemas.microsoft.com/office/drawing/2014/main" id="{57DAD5A7-D22C-7C9E-B727-1DAEDC2B1324}"/>
              </a:ext>
            </a:extLst>
          </p:cNvPr>
          <p:cNvSpPr txBox="1"/>
          <p:nvPr/>
        </p:nvSpPr>
        <p:spPr>
          <a:xfrm>
            <a:off x="4464400" y="5483461"/>
            <a:ext cx="2550908" cy="8608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lIns="39165" tIns="39165" rIns="39165" bIns="39165" rtlCol="0" anchor="ctr"/>
          <a:lstStyle/>
          <a:p>
            <a:pPr algn="ctr">
              <a:lnSpc>
                <a:spcPts val="2299"/>
              </a:lnSpc>
            </a:pPr>
            <a:r>
              <a:rPr lang="en-US" sz="1642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確定拠出年金</a:t>
            </a:r>
            <a:endParaRPr lang="en-US" sz="1642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2299"/>
              </a:lnSpc>
            </a:pPr>
            <a:r>
              <a:rPr lang="en-US" sz="1642" dirty="0">
                <a:latin typeface="Meiryo UI" panose="020B0604030504040204" pitchFamily="50" charset="-128"/>
                <a:ea typeface="Meiryo UI" panose="020B0604030504040204" pitchFamily="50" charset="-128"/>
              </a:rPr>
              <a:t>70万円</a:t>
            </a:r>
          </a:p>
        </p:txBody>
      </p:sp>
      <p:sp>
        <p:nvSpPr>
          <p:cNvPr id="68" name="Freeform 20">
            <a:extLst>
              <a:ext uri="{FF2B5EF4-FFF2-40B4-BE49-F238E27FC236}">
                <a16:creationId xmlns:a16="http://schemas.microsoft.com/office/drawing/2014/main" id="{73E78E5E-FE2D-4CEF-3D1C-3A8AA27FC556}"/>
              </a:ext>
            </a:extLst>
          </p:cNvPr>
          <p:cNvSpPr/>
          <p:nvPr/>
        </p:nvSpPr>
        <p:spPr>
          <a:xfrm>
            <a:off x="5865781" y="4513033"/>
            <a:ext cx="1149527" cy="970427"/>
          </a:xfrm>
          <a:custGeom>
            <a:avLst/>
            <a:gdLst/>
            <a:ahLst/>
            <a:cxnLst/>
            <a:rect l="l" t="t" r="r" b="b"/>
            <a:pathLst>
              <a:path w="1724290" h="1293217">
                <a:moveTo>
                  <a:pt x="0" y="0"/>
                </a:moveTo>
                <a:lnTo>
                  <a:pt x="1724290" y="0"/>
                </a:lnTo>
                <a:lnTo>
                  <a:pt x="1724290" y="1293217"/>
                </a:lnTo>
                <a:lnTo>
                  <a:pt x="0" y="1293217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rgbClr val="FF0000"/>
            </a:fgClr>
            <a:bgClr>
              <a:schemeClr val="bg1"/>
            </a:bgClr>
          </a:pattFill>
          <a:ln w="76200">
            <a:solidFill>
              <a:srgbClr val="FF0000"/>
            </a:solidFill>
          </a:ln>
        </p:spPr>
        <p:txBody>
          <a:bodyPr/>
          <a:lstStyle/>
          <a:p>
            <a:endParaRPr lang="ja-JP" altLang="en-US" sz="12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9" name="Freeform 21">
            <a:extLst>
              <a:ext uri="{FF2B5EF4-FFF2-40B4-BE49-F238E27FC236}">
                <a16:creationId xmlns:a16="http://schemas.microsoft.com/office/drawing/2014/main" id="{84FF4C48-EEF8-6285-80E5-2738148139C0}"/>
              </a:ext>
            </a:extLst>
          </p:cNvPr>
          <p:cNvSpPr/>
          <p:nvPr/>
        </p:nvSpPr>
        <p:spPr>
          <a:xfrm flipH="1">
            <a:off x="6951631" y="4579425"/>
            <a:ext cx="2135813" cy="792921"/>
          </a:xfrm>
          <a:custGeom>
            <a:avLst/>
            <a:gdLst/>
            <a:ahLst/>
            <a:cxnLst/>
            <a:rect l="l" t="t" r="r" b="b"/>
            <a:pathLst>
              <a:path w="3203720" h="1189381">
                <a:moveTo>
                  <a:pt x="3203721" y="0"/>
                </a:moveTo>
                <a:lnTo>
                  <a:pt x="0" y="0"/>
                </a:lnTo>
                <a:lnTo>
                  <a:pt x="0" y="1189381"/>
                </a:lnTo>
                <a:lnTo>
                  <a:pt x="3203721" y="1189381"/>
                </a:lnTo>
                <a:lnTo>
                  <a:pt x="320372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120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2" name="TextBox 41">
            <a:extLst>
              <a:ext uri="{FF2B5EF4-FFF2-40B4-BE49-F238E27FC236}">
                <a16:creationId xmlns:a16="http://schemas.microsoft.com/office/drawing/2014/main" id="{FAC12D8A-E718-BF33-0832-5192D78861B9}"/>
              </a:ext>
            </a:extLst>
          </p:cNvPr>
          <p:cNvSpPr txBox="1"/>
          <p:nvPr/>
        </p:nvSpPr>
        <p:spPr>
          <a:xfrm>
            <a:off x="1063929" y="4147710"/>
            <a:ext cx="7392926" cy="3309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59"/>
              </a:lnSpc>
            </a:pPr>
            <a:r>
              <a:rPr lang="ja-JP" altLang="en-US" sz="2043" b="1" spc="-85" dirty="0">
                <a:latin typeface="Meiryo UI" panose="020B0604030504040204" pitchFamily="50" charset="-128"/>
                <a:ea typeface="Meiryo UI" panose="020B0604030504040204" pitchFamily="50" charset="-128"/>
              </a:rPr>
              <a:t>❷</a:t>
            </a:r>
            <a:r>
              <a:rPr lang="en-US" altLang="ja-JP" sz="2043" b="1" spc="-85" dirty="0">
                <a:latin typeface="Meiryo UI" panose="020B0604030504040204" pitchFamily="50" charset="-128"/>
                <a:ea typeface="Meiryo UI" panose="020B0604030504040204" pitchFamily="50" charset="-128"/>
              </a:rPr>
              <a:t>年間、公的年金120万円と確定拠出年金70万円を受け取る</a:t>
            </a:r>
            <a:r>
              <a:rPr lang="ja-JP" altLang="en-US" sz="2043" b="1" spc="-85" dirty="0">
                <a:latin typeface="Meiryo UI" panose="020B0604030504040204" pitchFamily="50" charset="-128"/>
                <a:ea typeface="Meiryo UI" panose="020B0604030504040204" pitchFamily="50" charset="-128"/>
              </a:rPr>
              <a:t>ケース</a:t>
            </a:r>
            <a:endParaRPr lang="en-US" altLang="ja-JP" sz="2043" b="1" spc="-85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3" name="TextBox 46">
            <a:extLst>
              <a:ext uri="{FF2B5EF4-FFF2-40B4-BE49-F238E27FC236}">
                <a16:creationId xmlns:a16="http://schemas.microsoft.com/office/drawing/2014/main" id="{D32ABA77-0C56-6409-D536-A45E8C2531DA}"/>
              </a:ext>
            </a:extLst>
          </p:cNvPr>
          <p:cNvSpPr txBox="1"/>
          <p:nvPr/>
        </p:nvSpPr>
        <p:spPr>
          <a:xfrm>
            <a:off x="7400161" y="4736802"/>
            <a:ext cx="3575438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57"/>
              </a:lnSpc>
            </a:pPr>
            <a:r>
              <a:rPr lang="en-US" altLang="ja-JP" b="1" spc="50" dirty="0">
                <a:latin typeface="Meiryo UI" panose="020B0604030504040204" pitchFamily="50" charset="-128"/>
                <a:ea typeface="Meiryo UI" panose="020B0604030504040204" pitchFamily="50" charset="-128"/>
              </a:rPr>
              <a:t>課税対象は80万円</a:t>
            </a:r>
          </a:p>
          <a:p>
            <a:pPr>
              <a:lnSpc>
                <a:spcPts val="1957"/>
              </a:lnSpc>
            </a:pPr>
            <a:r>
              <a:rPr lang="en-US" altLang="ja-JP" b="1" spc="50" dirty="0">
                <a:latin typeface="Meiryo UI" panose="020B0604030504040204" pitchFamily="50" charset="-128"/>
                <a:ea typeface="Meiryo UI" panose="020B0604030504040204" pitchFamily="50" charset="-128"/>
              </a:rPr>
              <a:t>→</a:t>
            </a:r>
            <a:r>
              <a:rPr lang="en-US" altLang="ja-JP" b="1" spc="5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他の所得と合算の上、総合課税</a:t>
            </a:r>
            <a:endParaRPr lang="en-US" altLang="ja-JP" b="1" spc="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76" name="Group 16">
            <a:extLst>
              <a:ext uri="{FF2B5EF4-FFF2-40B4-BE49-F238E27FC236}">
                <a16:creationId xmlns:a16="http://schemas.microsoft.com/office/drawing/2014/main" id="{1A996A5D-9348-CD4E-335B-E40A53D1660A}"/>
              </a:ext>
            </a:extLst>
          </p:cNvPr>
          <p:cNvGrpSpPr/>
          <p:nvPr/>
        </p:nvGrpSpPr>
        <p:grpSpPr>
          <a:xfrm>
            <a:off x="6851195" y="2575178"/>
            <a:ext cx="440699" cy="346873"/>
            <a:chOff x="0" y="0"/>
            <a:chExt cx="812800" cy="950563"/>
          </a:xfrm>
        </p:grpSpPr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74906082-6AA8-5208-6471-EB7A6C8B33A3}"/>
                </a:ext>
              </a:extLst>
            </p:cNvPr>
            <p:cNvSpPr/>
            <p:nvPr/>
          </p:nvSpPr>
          <p:spPr>
            <a:xfrm>
              <a:off x="0" y="0"/>
              <a:ext cx="812800" cy="950563"/>
            </a:xfrm>
            <a:custGeom>
              <a:avLst/>
              <a:gdLst/>
              <a:ahLst/>
              <a:cxnLst/>
              <a:rect l="l" t="t" r="r" b="b"/>
              <a:pathLst>
                <a:path w="812800" h="950563">
                  <a:moveTo>
                    <a:pt x="812800" y="475282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747363"/>
                  </a:lnTo>
                  <a:lnTo>
                    <a:pt x="406400" y="747363"/>
                  </a:lnTo>
                  <a:lnTo>
                    <a:pt x="406400" y="950563"/>
                  </a:lnTo>
                  <a:lnTo>
                    <a:pt x="812800" y="475282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8" name="TextBox 18">
              <a:extLst>
                <a:ext uri="{FF2B5EF4-FFF2-40B4-BE49-F238E27FC236}">
                  <a16:creationId xmlns:a16="http://schemas.microsoft.com/office/drawing/2014/main" id="{33C5D1E2-2745-EF66-E71C-114C114F6CA9}"/>
                </a:ext>
              </a:extLst>
            </p:cNvPr>
            <p:cNvSpPr txBox="1"/>
            <p:nvPr/>
          </p:nvSpPr>
          <p:spPr>
            <a:xfrm>
              <a:off x="0" y="174625"/>
              <a:ext cx="711200" cy="572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66"/>
                </a:lnSpc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79" name="Group 16">
            <a:extLst>
              <a:ext uri="{FF2B5EF4-FFF2-40B4-BE49-F238E27FC236}">
                <a16:creationId xmlns:a16="http://schemas.microsoft.com/office/drawing/2014/main" id="{F0EE05C2-C832-B308-9E09-B9D822750138}"/>
              </a:ext>
            </a:extLst>
          </p:cNvPr>
          <p:cNvGrpSpPr/>
          <p:nvPr/>
        </p:nvGrpSpPr>
        <p:grpSpPr>
          <a:xfrm>
            <a:off x="6851195" y="4835280"/>
            <a:ext cx="440699" cy="346873"/>
            <a:chOff x="0" y="0"/>
            <a:chExt cx="812800" cy="950563"/>
          </a:xfrm>
        </p:grpSpPr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369B44F2-F392-7741-9A36-341B8908C889}"/>
                </a:ext>
              </a:extLst>
            </p:cNvPr>
            <p:cNvSpPr/>
            <p:nvPr/>
          </p:nvSpPr>
          <p:spPr>
            <a:xfrm>
              <a:off x="0" y="0"/>
              <a:ext cx="812800" cy="950563"/>
            </a:xfrm>
            <a:custGeom>
              <a:avLst/>
              <a:gdLst/>
              <a:ahLst/>
              <a:cxnLst/>
              <a:rect l="l" t="t" r="r" b="b"/>
              <a:pathLst>
                <a:path w="812800" h="950563">
                  <a:moveTo>
                    <a:pt x="812800" y="475282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747363"/>
                  </a:lnTo>
                  <a:lnTo>
                    <a:pt x="406400" y="747363"/>
                  </a:lnTo>
                  <a:lnTo>
                    <a:pt x="406400" y="950563"/>
                  </a:lnTo>
                  <a:lnTo>
                    <a:pt x="812800" y="475282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1" name="TextBox 18">
              <a:extLst>
                <a:ext uri="{FF2B5EF4-FFF2-40B4-BE49-F238E27FC236}">
                  <a16:creationId xmlns:a16="http://schemas.microsoft.com/office/drawing/2014/main" id="{75BB383E-9E6B-0BC8-3A4D-879D989C1C2A}"/>
                </a:ext>
              </a:extLst>
            </p:cNvPr>
            <p:cNvSpPr txBox="1"/>
            <p:nvPr/>
          </p:nvSpPr>
          <p:spPr>
            <a:xfrm>
              <a:off x="0" y="174625"/>
              <a:ext cx="711200" cy="572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66"/>
                </a:lnSpc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032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96DB1-0573-F855-5B4F-EDD5E54B3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0BA5150-EDC7-DEDA-16CF-8B0594189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31" y="1327691"/>
            <a:ext cx="10821338" cy="2665597"/>
          </a:xfrm>
          <a:prstGeom prst="rect">
            <a:avLst/>
          </a:prstGeom>
        </p:spPr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C4644AE-DD98-8341-3F32-CD26BF27C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894" y="1327691"/>
            <a:ext cx="7492626" cy="457833"/>
          </a:xfrm>
        </p:spPr>
        <p:txBody>
          <a:bodyPr anchor="t">
            <a:norm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）老後資金に縛られず、いつでも引き出せる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NISA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FABD884A-B7D8-6D5D-D04D-199D66ED2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47" y="162690"/>
            <a:ext cx="10515600" cy="457835"/>
          </a:xfrm>
        </p:spPr>
        <p:txBody>
          <a:bodyPr>
            <a:normAutofit/>
          </a:bodyPr>
          <a:lstStyle/>
          <a:p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2026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年改正　確定拠出年金の賢い活用法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52B2535-2DAB-3C88-9D0A-481A1040B294}"/>
              </a:ext>
            </a:extLst>
          </p:cNvPr>
          <p:cNvCxnSpPr/>
          <p:nvPr/>
        </p:nvCxnSpPr>
        <p:spPr>
          <a:xfrm>
            <a:off x="349624" y="620525"/>
            <a:ext cx="1142327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タイトル 1">
            <a:extLst>
              <a:ext uri="{FF2B5EF4-FFF2-40B4-BE49-F238E27FC236}">
                <a16:creationId xmlns:a16="http://schemas.microsoft.com/office/drawing/2014/main" id="{A4D193EC-29F0-E023-AA70-1C53CA6F128F}"/>
              </a:ext>
            </a:extLst>
          </p:cNvPr>
          <p:cNvSpPr txBox="1">
            <a:spLocks/>
          </p:cNvSpPr>
          <p:nvPr/>
        </p:nvSpPr>
        <p:spPr>
          <a:xfrm>
            <a:off x="349624" y="799332"/>
            <a:ext cx="7492626" cy="457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少額投資非課税制度（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NISA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）との違いは？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プレースホルダー 2">
            <a:extLst>
              <a:ext uri="{FF2B5EF4-FFF2-40B4-BE49-F238E27FC236}">
                <a16:creationId xmlns:a16="http://schemas.microsoft.com/office/drawing/2014/main" id="{DD1B2CAB-2605-E707-43EB-56F3B9AEC36F}"/>
              </a:ext>
            </a:extLst>
          </p:cNvPr>
          <p:cNvSpPr txBox="1">
            <a:spLocks/>
          </p:cNvSpPr>
          <p:nvPr/>
        </p:nvSpPr>
        <p:spPr>
          <a:xfrm>
            <a:off x="423893" y="4145621"/>
            <a:ext cx="9650409" cy="4578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）年間拠出額にカウントされない確定拠出年金のスイッチング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TextBox 48">
            <a:extLst>
              <a:ext uri="{FF2B5EF4-FFF2-40B4-BE49-F238E27FC236}">
                <a16:creationId xmlns:a16="http://schemas.microsoft.com/office/drawing/2014/main" id="{73FC32C0-93F5-6289-0ECF-A9F4A37861BB}"/>
              </a:ext>
            </a:extLst>
          </p:cNvPr>
          <p:cNvSpPr txBox="1"/>
          <p:nvPr/>
        </p:nvSpPr>
        <p:spPr>
          <a:xfrm>
            <a:off x="1331156" y="4603454"/>
            <a:ext cx="10080981" cy="353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33"/>
              </a:lnSpc>
            </a:pPr>
            <a:r>
              <a:rPr lang="en-US" sz="2238" spc="-210" dirty="0">
                <a:latin typeface="Rounded M+"/>
                <a:ea typeface="Rounded M+"/>
              </a:rPr>
              <a:t>「</a:t>
            </a:r>
            <a:r>
              <a:rPr lang="en-US" sz="2238" spc="-21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いつでも</a:t>
            </a:r>
            <a:r>
              <a:rPr lang="en-US" sz="2238" spc="-210" dirty="0">
                <a:latin typeface="Meiryo UI" panose="020B0604030504040204" pitchFamily="50" charset="-128"/>
                <a:ea typeface="Meiryo UI" panose="020B0604030504040204" pitchFamily="50" charset="-128"/>
              </a:rPr>
              <a:t>」「</a:t>
            </a:r>
            <a:r>
              <a:rPr lang="en-US" sz="2238" spc="-21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手数料なし</a:t>
            </a:r>
            <a:r>
              <a:rPr lang="ja-JP" altLang="en-US" sz="2238" spc="-210" dirty="0">
                <a:latin typeface="Meiryo UI" panose="020B0604030504040204" pitchFamily="50" charset="-128"/>
                <a:ea typeface="Meiryo UI" panose="020B0604030504040204" pitchFamily="50" charset="-128"/>
              </a:rPr>
              <a:t>（通常</a:t>
            </a:r>
            <a:r>
              <a:rPr lang="en-US" sz="2238" spc="-210" dirty="0">
                <a:latin typeface="Meiryo UI" panose="020B0604030504040204" pitchFamily="50" charset="-128"/>
                <a:ea typeface="Meiryo UI" panose="020B0604030504040204" pitchFamily="50" charset="-128"/>
              </a:rPr>
              <a:t>）」「</a:t>
            </a:r>
            <a:r>
              <a:rPr lang="en-US" sz="2238" spc="-21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非課税」で別の商品にスイッチできる</a:t>
            </a:r>
            <a:r>
              <a:rPr lang="en-US" sz="2238" spc="-210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</a:p>
        </p:txBody>
      </p:sp>
      <p:sp>
        <p:nvSpPr>
          <p:cNvPr id="13" name="Freeform 30">
            <a:extLst>
              <a:ext uri="{FF2B5EF4-FFF2-40B4-BE49-F238E27FC236}">
                <a16:creationId xmlns:a16="http://schemas.microsoft.com/office/drawing/2014/main" id="{2750AE81-E3AE-04FB-2D4E-2C68773D98E6}"/>
              </a:ext>
            </a:extLst>
          </p:cNvPr>
          <p:cNvSpPr/>
          <p:nvPr/>
        </p:nvSpPr>
        <p:spPr>
          <a:xfrm>
            <a:off x="1491882" y="5594456"/>
            <a:ext cx="2678325" cy="959803"/>
          </a:xfrm>
          <a:custGeom>
            <a:avLst/>
            <a:gdLst/>
            <a:ahLst/>
            <a:cxnLst/>
            <a:rect l="l" t="t" r="r" b="b"/>
            <a:pathLst>
              <a:path w="1058104" h="472238">
                <a:moveTo>
                  <a:pt x="0" y="0"/>
                </a:moveTo>
                <a:lnTo>
                  <a:pt x="1058104" y="0"/>
                </a:lnTo>
                <a:lnTo>
                  <a:pt x="1058104" y="472238"/>
                </a:lnTo>
                <a:lnTo>
                  <a:pt x="0" y="472238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txBody>
          <a:bodyPr anchor="ctr"/>
          <a:lstStyle/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投資元本</a:t>
            </a:r>
          </a:p>
        </p:txBody>
      </p:sp>
      <p:sp>
        <p:nvSpPr>
          <p:cNvPr id="22" name="Freeform 30">
            <a:extLst>
              <a:ext uri="{FF2B5EF4-FFF2-40B4-BE49-F238E27FC236}">
                <a16:creationId xmlns:a16="http://schemas.microsoft.com/office/drawing/2014/main" id="{E0C05346-5BC0-7B0B-FCFC-57AEDC75CD8B}"/>
              </a:ext>
            </a:extLst>
          </p:cNvPr>
          <p:cNvSpPr/>
          <p:nvPr/>
        </p:nvSpPr>
        <p:spPr>
          <a:xfrm>
            <a:off x="1491881" y="5061287"/>
            <a:ext cx="2678325" cy="555542"/>
          </a:xfrm>
          <a:custGeom>
            <a:avLst/>
            <a:gdLst/>
            <a:ahLst/>
            <a:cxnLst/>
            <a:rect l="l" t="t" r="r" b="b"/>
            <a:pathLst>
              <a:path w="1058104" h="472238">
                <a:moveTo>
                  <a:pt x="0" y="0"/>
                </a:moveTo>
                <a:lnTo>
                  <a:pt x="1058104" y="0"/>
                </a:lnTo>
                <a:lnTo>
                  <a:pt x="1058104" y="472238"/>
                </a:lnTo>
                <a:lnTo>
                  <a:pt x="0" y="472238"/>
                </a:lnTo>
                <a:close/>
              </a:path>
            </a:pathLst>
          </a:custGeom>
          <a:solidFill>
            <a:srgbClr val="DDEBF7"/>
          </a:solidFill>
          <a:ln w="76200">
            <a:solidFill>
              <a:srgbClr val="FF0000"/>
            </a:solidFill>
          </a:ln>
        </p:spPr>
        <p:txBody>
          <a:bodyPr anchor="ctr"/>
          <a:lstStyle/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運用益</a:t>
            </a:r>
          </a:p>
        </p:txBody>
      </p:sp>
      <p:grpSp>
        <p:nvGrpSpPr>
          <p:cNvPr id="23" name="Group 16">
            <a:extLst>
              <a:ext uri="{FF2B5EF4-FFF2-40B4-BE49-F238E27FC236}">
                <a16:creationId xmlns:a16="http://schemas.microsoft.com/office/drawing/2014/main" id="{8AAE5C9D-D179-43A7-EFB9-F43366F824B1}"/>
              </a:ext>
            </a:extLst>
          </p:cNvPr>
          <p:cNvGrpSpPr/>
          <p:nvPr/>
        </p:nvGrpSpPr>
        <p:grpSpPr>
          <a:xfrm>
            <a:off x="4012579" y="5183436"/>
            <a:ext cx="440699" cy="346873"/>
            <a:chOff x="0" y="0"/>
            <a:chExt cx="812800" cy="950563"/>
          </a:xfrm>
        </p:grpSpPr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B7864C4A-506B-26E5-6192-4B034EDF2098}"/>
                </a:ext>
              </a:extLst>
            </p:cNvPr>
            <p:cNvSpPr/>
            <p:nvPr/>
          </p:nvSpPr>
          <p:spPr>
            <a:xfrm>
              <a:off x="0" y="0"/>
              <a:ext cx="812800" cy="950563"/>
            </a:xfrm>
            <a:custGeom>
              <a:avLst/>
              <a:gdLst/>
              <a:ahLst/>
              <a:cxnLst/>
              <a:rect l="l" t="t" r="r" b="b"/>
              <a:pathLst>
                <a:path w="812800" h="950563">
                  <a:moveTo>
                    <a:pt x="812800" y="475282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747363"/>
                  </a:lnTo>
                  <a:lnTo>
                    <a:pt x="406400" y="747363"/>
                  </a:lnTo>
                  <a:lnTo>
                    <a:pt x="406400" y="950563"/>
                  </a:lnTo>
                  <a:lnTo>
                    <a:pt x="812800" y="475282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" name="TextBox 18">
              <a:extLst>
                <a:ext uri="{FF2B5EF4-FFF2-40B4-BE49-F238E27FC236}">
                  <a16:creationId xmlns:a16="http://schemas.microsoft.com/office/drawing/2014/main" id="{0612461C-05F1-757D-F41D-F31DEFBD8497}"/>
                </a:ext>
              </a:extLst>
            </p:cNvPr>
            <p:cNvSpPr txBox="1"/>
            <p:nvPr/>
          </p:nvSpPr>
          <p:spPr>
            <a:xfrm>
              <a:off x="0" y="174625"/>
              <a:ext cx="711200" cy="572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66"/>
                </a:lnSpc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6" name="TextBox 46">
            <a:extLst>
              <a:ext uri="{FF2B5EF4-FFF2-40B4-BE49-F238E27FC236}">
                <a16:creationId xmlns:a16="http://schemas.microsoft.com/office/drawing/2014/main" id="{5E72CFF2-078E-261D-110D-56E238111F8C}"/>
              </a:ext>
            </a:extLst>
          </p:cNvPr>
          <p:cNvSpPr txBox="1"/>
          <p:nvPr/>
        </p:nvSpPr>
        <p:spPr>
          <a:xfrm>
            <a:off x="4516460" y="5095178"/>
            <a:ext cx="4094446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57"/>
              </a:lnSpc>
            </a:pPr>
            <a:r>
              <a:rPr lang="en-US" altLang="ja-JP" spc="50" dirty="0">
                <a:latin typeface="Meiryo UI" panose="020B0604030504040204" pitchFamily="50" charset="-128"/>
                <a:ea typeface="Meiryo UI" panose="020B0604030504040204" pitchFamily="50" charset="-128"/>
              </a:rPr>
              <a:t>NISA</a:t>
            </a:r>
            <a:r>
              <a:rPr lang="ja-JP" altLang="en-US" spc="50" dirty="0">
                <a:latin typeface="Meiryo UI" panose="020B0604030504040204" pitchFamily="50" charset="-128"/>
                <a:ea typeface="Meiryo UI" panose="020B0604030504040204" pitchFamily="50" charset="-128"/>
              </a:rPr>
              <a:t>や確定拠出年金を使わない場合</a:t>
            </a:r>
            <a:endParaRPr lang="en-US" altLang="ja-JP" spc="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957"/>
              </a:lnSpc>
            </a:pPr>
            <a:r>
              <a:rPr lang="ja-JP" altLang="en-US" spc="50" dirty="0">
                <a:latin typeface="Meiryo UI" panose="020B0604030504040204" pitchFamily="50" charset="-128"/>
                <a:ea typeface="Meiryo UI" panose="020B0604030504040204" pitchFamily="50" charset="-128"/>
              </a:rPr>
              <a:t>→</a:t>
            </a:r>
            <a:r>
              <a:rPr lang="en-US" altLang="ja-JP" b="1" spc="50" dirty="0">
                <a:latin typeface="Meiryo UI" panose="020B0604030504040204" pitchFamily="50" charset="-128"/>
                <a:ea typeface="Meiryo UI" panose="020B0604030504040204" pitchFamily="50" charset="-128"/>
              </a:rPr>
              <a:t>20.315%</a:t>
            </a:r>
            <a:r>
              <a:rPr lang="ja-JP" altLang="en-US" b="1" spc="50" dirty="0">
                <a:latin typeface="Meiryo UI" panose="020B0604030504040204" pitchFamily="50" charset="-128"/>
                <a:ea typeface="Meiryo UI" panose="020B0604030504040204" pitchFamily="50" charset="-128"/>
              </a:rPr>
              <a:t>の税金が発生</a:t>
            </a:r>
            <a:endParaRPr lang="en-US" altLang="ja-JP" b="1" spc="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7" name="Group 16">
            <a:extLst>
              <a:ext uri="{FF2B5EF4-FFF2-40B4-BE49-F238E27FC236}">
                <a16:creationId xmlns:a16="http://schemas.microsoft.com/office/drawing/2014/main" id="{BA9EA0CA-CA37-E533-0702-F8BDC00B5EF5}"/>
              </a:ext>
            </a:extLst>
          </p:cNvPr>
          <p:cNvGrpSpPr/>
          <p:nvPr/>
        </p:nvGrpSpPr>
        <p:grpSpPr>
          <a:xfrm>
            <a:off x="5121221" y="5792755"/>
            <a:ext cx="440699" cy="346873"/>
            <a:chOff x="0" y="0"/>
            <a:chExt cx="812800" cy="950563"/>
          </a:xfrm>
        </p:grpSpPr>
        <p:sp>
          <p:nvSpPr>
            <p:cNvPr id="29" name="Freeform 17">
              <a:extLst>
                <a:ext uri="{FF2B5EF4-FFF2-40B4-BE49-F238E27FC236}">
                  <a16:creationId xmlns:a16="http://schemas.microsoft.com/office/drawing/2014/main" id="{7C751695-0A68-69B4-A41C-2F10FD8CE33D}"/>
                </a:ext>
              </a:extLst>
            </p:cNvPr>
            <p:cNvSpPr/>
            <p:nvPr/>
          </p:nvSpPr>
          <p:spPr>
            <a:xfrm>
              <a:off x="0" y="0"/>
              <a:ext cx="812800" cy="950563"/>
            </a:xfrm>
            <a:custGeom>
              <a:avLst/>
              <a:gdLst/>
              <a:ahLst/>
              <a:cxnLst/>
              <a:rect l="l" t="t" r="r" b="b"/>
              <a:pathLst>
                <a:path w="812800" h="950563">
                  <a:moveTo>
                    <a:pt x="812800" y="475282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747363"/>
                  </a:lnTo>
                  <a:lnTo>
                    <a:pt x="406400" y="747363"/>
                  </a:lnTo>
                  <a:lnTo>
                    <a:pt x="406400" y="950563"/>
                  </a:lnTo>
                  <a:lnTo>
                    <a:pt x="812800" y="475282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ja-JP" altLang="en-US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0" name="TextBox 18">
              <a:extLst>
                <a:ext uri="{FF2B5EF4-FFF2-40B4-BE49-F238E27FC236}">
                  <a16:creationId xmlns:a16="http://schemas.microsoft.com/office/drawing/2014/main" id="{7FCCE756-DF40-12C8-E03B-E207C77336BC}"/>
                </a:ext>
              </a:extLst>
            </p:cNvPr>
            <p:cNvSpPr txBox="1"/>
            <p:nvPr/>
          </p:nvSpPr>
          <p:spPr>
            <a:xfrm>
              <a:off x="0" y="174625"/>
              <a:ext cx="711200" cy="5727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66"/>
                </a:lnSpc>
              </a:pPr>
              <a:endParaRPr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2" name="TextBox 46">
            <a:extLst>
              <a:ext uri="{FF2B5EF4-FFF2-40B4-BE49-F238E27FC236}">
                <a16:creationId xmlns:a16="http://schemas.microsoft.com/office/drawing/2014/main" id="{01C272C6-5094-C018-809C-AABC10B5D4AA}"/>
              </a:ext>
            </a:extLst>
          </p:cNvPr>
          <p:cNvSpPr txBox="1"/>
          <p:nvPr/>
        </p:nvSpPr>
        <p:spPr>
          <a:xfrm>
            <a:off x="5670723" y="5724514"/>
            <a:ext cx="5659885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957"/>
              </a:lnSpc>
            </a:pPr>
            <a:r>
              <a:rPr lang="ja-JP" altLang="en-US" spc="50" dirty="0">
                <a:latin typeface="Meiryo UI" panose="020B0604030504040204" pitchFamily="50" charset="-128"/>
                <a:ea typeface="Meiryo UI" panose="020B0604030504040204" pitchFamily="50" charset="-128"/>
              </a:rPr>
              <a:t>「投資元本</a:t>
            </a:r>
            <a:r>
              <a:rPr lang="en-US" altLang="ja-JP" spc="50" dirty="0">
                <a:latin typeface="Meiryo UI" panose="020B0604030504040204" pitchFamily="50" charset="-128"/>
                <a:ea typeface="Meiryo UI" panose="020B0604030504040204" pitchFamily="50" charset="-128"/>
              </a:rPr>
              <a:t>+</a:t>
            </a:r>
            <a:r>
              <a:rPr lang="ja-JP" altLang="en-US" spc="50" dirty="0">
                <a:latin typeface="Meiryo UI" panose="020B0604030504040204" pitchFamily="50" charset="-128"/>
                <a:ea typeface="Meiryo UI" panose="020B0604030504040204" pitchFamily="50" charset="-128"/>
              </a:rPr>
              <a:t>運用益」が再投資額となるが・・・</a:t>
            </a:r>
            <a:endParaRPr lang="en-US" altLang="ja-JP" spc="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957"/>
              </a:lnSpc>
            </a:pPr>
            <a:r>
              <a:rPr lang="ja-JP" altLang="en-US" spc="50" dirty="0">
                <a:latin typeface="Meiryo UI" panose="020B0604030504040204" pitchFamily="50" charset="-128"/>
                <a:ea typeface="Meiryo UI" panose="020B0604030504040204" pitchFamily="50" charset="-128"/>
              </a:rPr>
              <a:t>→</a:t>
            </a:r>
            <a:r>
              <a:rPr lang="en-US" altLang="ja-JP" b="1" spc="50" dirty="0">
                <a:latin typeface="Meiryo UI" panose="020B0604030504040204" pitchFamily="50" charset="-128"/>
                <a:ea typeface="Meiryo UI" panose="020B0604030504040204" pitchFamily="50" charset="-128"/>
              </a:rPr>
              <a:t>NISA</a:t>
            </a:r>
            <a:r>
              <a:rPr lang="ja-JP" altLang="en-US" b="1" spc="50" dirty="0">
                <a:latin typeface="Meiryo UI" panose="020B0604030504040204" pitchFamily="50" charset="-128"/>
                <a:ea typeface="Meiryo UI" panose="020B0604030504040204" pitchFamily="50" charset="-128"/>
              </a:rPr>
              <a:t>は年間・生涯投資枠を消費</a:t>
            </a:r>
            <a:endParaRPr lang="en-US" altLang="ja-JP" b="1" spc="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2180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4D11D-C26C-8C23-8661-68460BB46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>
            <a:extLst>
              <a:ext uri="{FF2B5EF4-FFF2-40B4-BE49-F238E27FC236}">
                <a16:creationId xmlns:a16="http://schemas.microsoft.com/office/drawing/2014/main" id="{C924D248-B4C4-4E92-0348-AD7BC1FCF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147" y="162690"/>
            <a:ext cx="10515600" cy="457835"/>
          </a:xfrm>
        </p:spPr>
        <p:txBody>
          <a:bodyPr>
            <a:normAutofit/>
          </a:bodyPr>
          <a:lstStyle/>
          <a:p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2026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年改正　確定拠出年金の賢い活用法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57A4B7F-05C5-3764-CD50-A0E397842DCA}"/>
              </a:ext>
            </a:extLst>
          </p:cNvPr>
          <p:cNvCxnSpPr/>
          <p:nvPr/>
        </p:nvCxnSpPr>
        <p:spPr>
          <a:xfrm>
            <a:off x="349624" y="620525"/>
            <a:ext cx="1142327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タイトル 1">
            <a:extLst>
              <a:ext uri="{FF2B5EF4-FFF2-40B4-BE49-F238E27FC236}">
                <a16:creationId xmlns:a16="http://schemas.microsoft.com/office/drawing/2014/main" id="{4220641A-B1F2-738F-54B6-6EFB855DFABE}"/>
              </a:ext>
            </a:extLst>
          </p:cNvPr>
          <p:cNvSpPr txBox="1">
            <a:spLocks/>
          </p:cNvSpPr>
          <p:nvPr/>
        </p:nvSpPr>
        <p:spPr>
          <a:xfrm>
            <a:off x="349624" y="799332"/>
            <a:ext cx="7492626" cy="457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今後のテーマ（案）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54147F4-A9A5-2603-77FB-8D1BE6795101}"/>
              </a:ext>
            </a:extLst>
          </p:cNvPr>
          <p:cNvSpPr txBox="1">
            <a:spLocks/>
          </p:cNvSpPr>
          <p:nvPr/>
        </p:nvSpPr>
        <p:spPr>
          <a:xfrm>
            <a:off x="1106323" y="1571933"/>
            <a:ext cx="10749072" cy="17835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2026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年改正！確定拠出年金の賢い活用法←今回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●資産形成＆資産運用の基本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●確定拠出年金の商品の見方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●年齢・ライフスタイル別　商品の選び方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●</a:t>
            </a:r>
            <a:r>
              <a:rPr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代向けリタイアメントプランニング～退職金＆確定拠出年金の受け取り方～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51F6C7F-ED82-BBA8-8D0E-00B925D89848}"/>
              </a:ext>
            </a:extLst>
          </p:cNvPr>
          <p:cNvSpPr/>
          <p:nvPr/>
        </p:nvSpPr>
        <p:spPr>
          <a:xfrm>
            <a:off x="2043485" y="4306857"/>
            <a:ext cx="7736619" cy="12958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ご清聴ありがとうございました</a:t>
            </a:r>
          </a:p>
        </p:txBody>
      </p:sp>
    </p:spTree>
    <p:extLst>
      <p:ext uri="{BB962C8B-B14F-4D97-AF65-F5344CB8AC3E}">
        <p14:creationId xmlns:p14="http://schemas.microsoft.com/office/powerpoint/2010/main" val="969361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977</Words>
  <Application>Microsoft Office PowerPoint</Application>
  <PresentationFormat>ワイド画面</PresentationFormat>
  <Paragraphs>161</Paragraphs>
  <Slides>9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5" baseType="lpstr">
      <vt:lpstr>Meiryo UI</vt:lpstr>
      <vt:lpstr>Rounded M+</vt:lpstr>
      <vt:lpstr>游ゴシック</vt:lpstr>
      <vt:lpstr>游ゴシック Light</vt:lpstr>
      <vt:lpstr>Arial</vt:lpstr>
      <vt:lpstr>Office テーマ</vt:lpstr>
      <vt:lpstr>2026年改正 確定拠出年金の 賢い活用法</vt:lpstr>
      <vt:lpstr>2026年改正　確定拠出年金の賢い活用法</vt:lpstr>
      <vt:lpstr>2026年改正　確定拠出年金の賢い活用法</vt:lpstr>
      <vt:lpstr>2026年改正　確定拠出年金の賢い活用法</vt:lpstr>
      <vt:lpstr>2026年改正　確定拠出年金の賢い活用法</vt:lpstr>
      <vt:lpstr>2026年改正　確定拠出年金の賢い活用法</vt:lpstr>
      <vt:lpstr>2026年改正　確定拠出年金の賢い活用法</vt:lpstr>
      <vt:lpstr>2026年改正　確定拠出年金の賢い活用法</vt:lpstr>
      <vt:lpstr>2026年改正　確定拠出年金の賢い活用法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Tomohiro KAMINAKA</dc:creator>
  <cp:lastModifiedBy>Tomohiro KAMINAKA</cp:lastModifiedBy>
  <cp:revision>24</cp:revision>
  <cp:lastPrinted>2026-03-16T08:30:21Z</cp:lastPrinted>
  <dcterms:created xsi:type="dcterms:W3CDTF">2026-02-26T10:57:42Z</dcterms:created>
  <dcterms:modified xsi:type="dcterms:W3CDTF">2026-03-16T08:42:14Z</dcterms:modified>
</cp:coreProperties>
</file>