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7" r:id="rId2"/>
    <p:sldId id="301" r:id="rId3"/>
    <p:sldId id="315" r:id="rId4"/>
    <p:sldId id="316" r:id="rId5"/>
    <p:sldId id="320" r:id="rId6"/>
    <p:sldId id="321" r:id="rId7"/>
    <p:sldId id="257" r:id="rId8"/>
    <p:sldId id="317" r:id="rId9"/>
    <p:sldId id="322" r:id="rId10"/>
    <p:sldId id="319" r:id="rId11"/>
    <p:sldId id="324" r:id="rId12"/>
    <p:sldId id="325" r:id="rId13"/>
    <p:sldId id="326" r:id="rId14"/>
    <p:sldId id="327" r:id="rId15"/>
    <p:sldId id="328" r:id="rId16"/>
    <p:sldId id="314" r:id="rId17"/>
  </p:sldIdLst>
  <p:sldSz cx="12192000" cy="6858000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EBF7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1946" autoAdjust="0"/>
  </p:normalViewPr>
  <p:slideViewPr>
    <p:cSldViewPr snapToGrid="0">
      <p:cViewPr>
        <p:scale>
          <a:sx n="100" d="100"/>
          <a:sy n="100" d="100"/>
        </p:scale>
        <p:origin x="3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EC6B0-FE00-4A31-9FC5-E54C66217EE8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950"/>
            <a:ext cx="29718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715A6-A9F4-4240-B40D-F24CDF21C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13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C3DBA-8245-106B-F360-93D7CFE63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941F3B6-28A8-C43A-E524-1B5F1A1C09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EB3935-C318-A292-DD81-742895923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BB2EBF-77A6-FF68-D1AD-679076FCDA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9589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DC53A-13F3-A408-893A-28A1B1AF1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3F7768-AF79-12E6-894F-AF6BA2F889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E6859D-A97D-8E41-6C9F-228FED5308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208ACE-56D6-E148-E18C-5231BCD150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732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38989-2FA3-88F6-405C-70A38B8E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9BD121-C8AB-C64C-12B3-0EF1607D0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FD451C-31E0-E0ED-EBBD-E8CDD25327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10E4A1-17E7-6573-7F3C-C8B221B20F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131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FB5B9-BE87-EAC8-1BB5-AB442EC65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A101BC-2DB0-0054-356E-BD947278B1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B1B8CE-0C60-1351-FCCE-6ED6D993EC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宮崎県：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952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円→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1,023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円（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2025/11/16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から）</a:t>
            </a:r>
            <a:endParaRPr kumimoji="1"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全国平均　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1,121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</a:t>
            </a:r>
            <a:endParaRPr kumimoji="1"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万円の壁」とは、月収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8.8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万円が年収換算で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105.6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万円となることに由来しますが、週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時間で月収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8.8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万円に到達しないためには、時給を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円未満に抑えなければなりません。最低賃金の全国平均額（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年度）はすでに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1,055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円。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円に到達していない地域でも、有力視される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月の施行時にはその水準に達している可能性が十分高いことから、賃金要件は一部の例外を除き撤廃の見通しです。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170581-EC05-A963-A8B6-9AF34EEC5E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89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4C5FF-131C-EF90-DC64-8142B1A5A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3DD2A7-74C6-165C-3DEA-CEF2A16E01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855907D-5903-5179-5EF2-FD53BE2F28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AFDD94-9F0F-ADFD-1355-FCD807D443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790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64EF6-7DF0-7E9C-D182-4329276C1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FA34466-8023-9B5B-8062-F5820AA9F3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DE786D-109E-386D-C950-E00F551377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宮崎県：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952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円→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1,023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円（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2025/11/16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から）</a:t>
            </a:r>
            <a:endParaRPr kumimoji="1"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全国平均　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1,121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</a:t>
            </a:r>
            <a:endParaRPr kumimoji="1"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万円の壁」とは、月収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8.8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万円が年収換算で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105.6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万円となることに由来しますが、週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時間で月収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8.8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万円に到達しないためには、時給を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円未満に抑えなければなりません。最低賃金の全国平均額（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年度）はすでに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1,055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円。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1,016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円に到達していない地域でも、有力視される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2026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kumimoji="1" lang="ja-JP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月の施行時にはその水準に達している可能性が十分高いことから、賃金要件は一部の例外を除き撤廃の見通しです。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0AB280-131B-06BD-CDBD-6EFA3872B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0720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F400F-413A-EF61-E4A5-7C8D91A57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2540F-3E5A-0F09-6206-3DE5D68B8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031D8B-69BB-F6CB-9DF3-3DA2AE5F1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判断力、思考力、分析力</a:t>
            </a:r>
            <a:endParaRPr kumimoji="1" lang="en-US" altLang="ja-JP" dirty="0"/>
          </a:p>
          <a:p>
            <a:r>
              <a:rPr kumimoji="1" lang="ja-JP" altLang="en-US" dirty="0"/>
              <a:t>米国基準　数万ページ</a:t>
            </a:r>
            <a:endParaRPr kumimoji="1" lang="en-US" altLang="ja-JP" dirty="0"/>
          </a:p>
          <a:p>
            <a:r>
              <a:rPr kumimoji="1" lang="en-US" altLang="ja-JP" dirty="0"/>
              <a:t>IFRS</a:t>
            </a:r>
            <a:r>
              <a:rPr kumimoji="1" lang="ja-JP" altLang="en-US" dirty="0"/>
              <a:t>　</a:t>
            </a:r>
            <a:r>
              <a:rPr kumimoji="1" lang="en-US" altLang="ja-JP" dirty="0"/>
              <a:t>5,000</a:t>
            </a:r>
            <a:r>
              <a:rPr kumimoji="1" lang="ja-JP" altLang="en-US" dirty="0"/>
              <a:t>ページ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8F5BD4-12DC-2BC8-C02C-5315B3C8E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92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75E17-C98F-9B7E-B408-F182FA75A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B18BCC-102B-F253-9C7E-B223690CF0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3CEC8D-D582-3D5E-7C1A-7D6BBC099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E0C5AE-1F21-0314-370A-DA894A661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565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16461-33CE-2029-5730-8EE19E864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3BA970-3F5B-F2D6-B75C-AEDDFF7DFD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728F68-E560-87E4-1B34-DB9A0315E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919075-FBBA-2813-CBEE-E8BF36AFD7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00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026ED-80FA-3DBD-EA82-683454C70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1C1755-8EE6-5A95-E145-190B9738F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C544D2B-C904-4741-4422-4072FB23BC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55D9AF-CD38-7650-3169-B4483CA9F4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00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3D961-439D-E113-86B2-AABADB81A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42DAF76-3E13-AEB8-97C0-AFEA87466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DD2EED-8245-2E61-8D42-22CAF7FAA1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B7A681-3AA1-B34D-6E2E-5A0AB2C73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557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463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34CAE-0E71-9769-CA17-4616CB0D8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6B3B54-B3C7-9381-3971-17E7F7C948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056C27-1C17-6D3A-2BC4-877F1CAE9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EDE556-8314-8CA8-CC72-73C0E7FED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78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5EDFB-D5A7-EC97-D29A-EB322CB1E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ADF169-8DB2-750D-91D0-EB34B28D47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605B88-704D-7F29-E18B-F5DA1A249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61AA2D-D75E-CB16-86D3-C980828E34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007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A715A6-A9F4-4240-B40D-F24CDF21C80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463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5A3669-6F9A-87DC-4633-33846A5D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2D8730-2401-2E74-2DEA-850248E6C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5A17B9-64BA-E1A7-AF39-79DD4C706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7C15-A58B-4B20-83E4-76A33BE86D56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0C8974-948E-8A85-1C8F-6FCF81E0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3517E6-5405-FB4E-5A14-59D1913A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5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BB9CF-C92E-4687-57FF-6F98F062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ED8595-F836-E678-28DF-15709DA72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9D7C33-27A6-D662-B849-38B10A300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FC7B7-47CA-4B9A-A5E2-0795F2D9414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29E13-A4EC-306F-AD31-E45318AC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DA9862-C29D-D1CB-59A2-DA1C644C1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25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51AEF42-3CE9-694D-ED7E-28EFF8D993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062199-2503-316E-CADF-56EC9D4E4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8CA2C0-5D0B-5AFE-B742-A618F91A7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9E673-41CB-4751-A7F5-C4FB05348A5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0FF48-6280-A4A0-F2F7-36E62F2E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FE5555-8AE2-39CB-5041-3A0FEF54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4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7583EE-4DE0-6BC8-2725-51AE7EE2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429417-89E2-DF56-B09F-BCEE43338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BF9977-7903-2F0A-6A47-365B59545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87D-B415-457D-8C29-1751E220EDDD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175772-1A4B-1463-53D4-2187A4000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161382-4C59-4A01-6677-1D8FEB595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92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2FA139-371D-CA7B-3B3E-7C35171BC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9CD2DC-E788-1BF2-CE7F-2BE5C4557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7D99D0-BFA1-130A-E26E-7B0BCEB6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B874-B1D6-4205-B9B2-FAA3AFE35FA0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4A425D-5D4F-9F17-2332-BC8F8DBDE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EF192D-BD66-218A-682F-6FA27A962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25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DAFE0E-5401-E8BB-828F-E26937E10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A14EA6-130A-8FDB-9AC1-6547139DA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E31A62-4E3A-AA6F-59B6-106E0B804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F8D52-BDF0-D9AB-540C-0876945C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BF003-98A9-45AE-82BE-62349C2D3F74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90611E-E0AF-89E3-0B2E-D1AA853E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3DBC99-122F-EE6E-B658-BC2A0F239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60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0F861D-1B53-C6DD-DCE6-F66F86C4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C0FA59-F67F-F783-686D-5A67580C3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4597C4-7FB9-2817-E556-E53CA9101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1DC144-98FD-225E-9BBD-47B32A5BA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EA62A87-889A-6D1C-7646-3AA831E13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0ACC27B-C288-1699-22DD-FDA447E61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7B00-71D4-42F2-B88E-DEF28AE464A8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728468B-F8A9-68AF-9AE2-BFBD03245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7B395E6-2387-41ED-496D-C62D7ABC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30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297CE-9AC4-A8D3-825F-1625A8AB5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A35F49-A05F-2A1C-7108-A9F16045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FF6B-7131-4F5B-80EF-47316647FEE3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838DBD-76D0-6031-DE81-A726F3801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C0230B-2981-7709-3A03-6F7A5DFC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36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BB851F-5DDD-7E4B-0A18-C00D8653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248B8-CB23-4AA5-8EF7-5320E920B50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42CB869-1207-A474-0227-4DF928573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B2283C-26D8-406B-3009-650F836E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06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92B535-EF0E-FDB9-E7EA-E191771BE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A46E09-448B-3575-EF14-73E3FDE9D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7A8F70-569A-FB8B-585E-AA3F77B7A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3101D0-5EB4-9E08-1561-37B336DB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7E5-5FE1-4DB9-88D0-BE28949B2EC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AA201F-88BA-A493-948B-EA1BB76D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2D09D1-B6A4-9B07-7BE0-E45ED76A7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55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9B73FC-F978-22AB-08F6-D56DE715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B1145FB-4A08-6AE2-406D-FB94B35A92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D259CC-28E1-1549-25D6-CB0F12CF4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3CAD66-91BB-874F-2E90-435AADA9B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69883-9BC2-40D1-8E1D-852BDC114EF8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4A1E9D-9BDF-1580-DDB1-BC2882ACB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8EAEA9-7A0C-D8D7-1BA5-432F3D02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23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683D405-4288-7FF2-DF63-23D4DE4CC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2FAC5-67F0-36EF-0080-30315AC55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B60AC8-B1A7-53E9-9C93-F8053B21A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2114EF-6484-4F09-81C2-6FFA12433F25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2A2796-E9A7-0B46-8B24-D590DC157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3B2EE0-2072-EFFB-70E0-22922FCA6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D66806-1DC3-4E9F-ACA7-955E99AB6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24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4.svg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F88927-23CA-CE15-4CF7-C21EC036C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625293"/>
          </a:xfrm>
        </p:spPr>
        <p:txBody>
          <a:bodyPr>
            <a:norm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</a:t>
            </a:r>
            <a:b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シン「年収の壁」</a:t>
            </a:r>
            <a:b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本資料は、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日時点の情報に基づきます。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3103D92-DA78-81B4-F08C-7ADD8180A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8002"/>
            <a:ext cx="9144000" cy="1655762"/>
          </a:xfrm>
        </p:spPr>
        <p:txBody>
          <a:bodyPr anchor="b"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2026.3.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神中 智博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5938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BFF0A5-D91A-EFF1-5801-20EC9BF5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515600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01D05BC-BA3A-3891-235C-7B6CD13D547C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271E3315-D5DF-0A93-CF4B-E06DB6561921}"/>
              </a:ext>
            </a:extLst>
          </p:cNvPr>
          <p:cNvSpPr txBox="1">
            <a:spLocks/>
          </p:cNvSpPr>
          <p:nvPr/>
        </p:nvSpPr>
        <p:spPr>
          <a:xfrm>
            <a:off x="349624" y="799332"/>
            <a:ext cx="9521740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配偶者に係る控除38万円の「壁」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は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169万円に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9BF358EB-A82B-CE34-6D02-30A36DDAE828}"/>
              </a:ext>
            </a:extLst>
          </p:cNvPr>
          <p:cNvGrpSpPr/>
          <p:nvPr/>
        </p:nvGrpSpPr>
        <p:grpSpPr>
          <a:xfrm>
            <a:off x="634138" y="1506446"/>
            <a:ext cx="10480485" cy="1170369"/>
            <a:chOff x="791035" y="1817974"/>
            <a:chExt cx="10480485" cy="1170369"/>
          </a:xfrm>
        </p:grpSpPr>
        <p:sp>
          <p:nvSpPr>
            <p:cNvPr id="11" name="Rectangle 1">
              <a:extLst>
                <a:ext uri="{FF2B5EF4-FFF2-40B4-BE49-F238E27FC236}">
                  <a16:creationId xmlns:a16="http://schemas.microsoft.com/office/drawing/2014/main" id="{D603D596-A48D-8945-7849-5C6E12265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677" y="2020331"/>
              <a:ext cx="1847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TextBox 16">
              <a:extLst>
                <a:ext uri="{FF2B5EF4-FFF2-40B4-BE49-F238E27FC236}">
                  <a16:creationId xmlns:a16="http://schemas.microsoft.com/office/drawing/2014/main" id="{A87E7734-9EBD-2357-BE8A-6B54D9DE3222}"/>
                </a:ext>
              </a:extLst>
            </p:cNvPr>
            <p:cNvSpPr txBox="1"/>
            <p:nvPr/>
          </p:nvSpPr>
          <p:spPr>
            <a:xfrm>
              <a:off x="2420859" y="2196975"/>
              <a:ext cx="1437992" cy="6850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2799"/>
                </a:lnSpc>
              </a:pPr>
              <a:r>
                <a:rPr lang="en-US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基礎控除</a:t>
              </a:r>
              <a:endPara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Medium"/>
                <a:sym typeface="たづがね角ゴシック Info Medium"/>
              </a:endParaRPr>
            </a:p>
            <a:p>
              <a:pPr algn="ctr">
                <a:lnSpc>
                  <a:spcPts val="2799"/>
                </a:lnSpc>
              </a:pPr>
              <a:r>
                <a:rPr 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0</a:t>
              </a:r>
              <a:r>
                <a:rPr lang="ja-JP" alt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～</a:t>
              </a:r>
              <a:r>
                <a:rPr lang="en-US" altLang="ja-JP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104</a:t>
              </a:r>
              <a:r>
                <a:rPr 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万円</a:t>
              </a:r>
            </a:p>
          </p:txBody>
        </p:sp>
        <p:sp>
          <p:nvSpPr>
            <p:cNvPr id="18" name="Freeform 23">
              <a:extLst>
                <a:ext uri="{FF2B5EF4-FFF2-40B4-BE49-F238E27FC236}">
                  <a16:creationId xmlns:a16="http://schemas.microsoft.com/office/drawing/2014/main" id="{CE565B44-3213-8B62-C37A-D4FC5976F61E}"/>
                </a:ext>
              </a:extLst>
            </p:cNvPr>
            <p:cNvSpPr/>
            <p:nvPr/>
          </p:nvSpPr>
          <p:spPr>
            <a:xfrm>
              <a:off x="1863960" y="2412340"/>
              <a:ext cx="317500" cy="317500"/>
            </a:xfrm>
            <a:custGeom>
              <a:avLst/>
              <a:gdLst/>
              <a:ahLst/>
              <a:cxnLst/>
              <a:rect l="l" t="t" r="r" b="b"/>
              <a:pathLst>
                <a:path w="476250" h="476250">
                  <a:moveTo>
                    <a:pt x="0" y="0"/>
                  </a:moveTo>
                  <a:lnTo>
                    <a:pt x="476250" y="0"/>
                  </a:lnTo>
                  <a:lnTo>
                    <a:pt x="476250" y="476250"/>
                  </a:lnTo>
                  <a:lnTo>
                    <a:pt x="0" y="4762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Freeform 24">
              <a:extLst>
                <a:ext uri="{FF2B5EF4-FFF2-40B4-BE49-F238E27FC236}">
                  <a16:creationId xmlns:a16="http://schemas.microsoft.com/office/drawing/2014/main" id="{C4644644-1B42-C082-37C5-263C25FD7C96}"/>
                </a:ext>
              </a:extLst>
            </p:cNvPr>
            <p:cNvSpPr/>
            <p:nvPr/>
          </p:nvSpPr>
          <p:spPr>
            <a:xfrm>
              <a:off x="3944803" y="2422133"/>
              <a:ext cx="317740" cy="317740"/>
            </a:xfrm>
            <a:custGeom>
              <a:avLst/>
              <a:gdLst/>
              <a:ahLst/>
              <a:cxnLst/>
              <a:rect l="l" t="t" r="r" b="b"/>
              <a:pathLst>
                <a:path w="476610" h="476610">
                  <a:moveTo>
                    <a:pt x="0" y="0"/>
                  </a:moveTo>
                  <a:lnTo>
                    <a:pt x="476610" y="0"/>
                  </a:lnTo>
                  <a:lnTo>
                    <a:pt x="476610" y="476611"/>
                  </a:lnTo>
                  <a:lnTo>
                    <a:pt x="0" y="4766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Freeform 25">
              <a:extLst>
                <a:ext uri="{FF2B5EF4-FFF2-40B4-BE49-F238E27FC236}">
                  <a16:creationId xmlns:a16="http://schemas.microsoft.com/office/drawing/2014/main" id="{5D2DE0D5-757E-6502-BD7C-71FDB9F841A8}"/>
                </a:ext>
              </a:extLst>
            </p:cNvPr>
            <p:cNvSpPr/>
            <p:nvPr/>
          </p:nvSpPr>
          <p:spPr>
            <a:xfrm>
              <a:off x="10314210" y="2430698"/>
              <a:ext cx="317740" cy="317740"/>
            </a:xfrm>
            <a:custGeom>
              <a:avLst/>
              <a:gdLst/>
              <a:ahLst/>
              <a:cxnLst/>
              <a:rect l="l" t="t" r="r" b="b"/>
              <a:pathLst>
                <a:path w="476610" h="476610">
                  <a:moveTo>
                    <a:pt x="0" y="0"/>
                  </a:moveTo>
                  <a:lnTo>
                    <a:pt x="476610" y="0"/>
                  </a:lnTo>
                  <a:lnTo>
                    <a:pt x="476610" y="476611"/>
                  </a:lnTo>
                  <a:lnTo>
                    <a:pt x="0" y="4766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1" name="Group 26">
              <a:extLst>
                <a:ext uri="{FF2B5EF4-FFF2-40B4-BE49-F238E27FC236}">
                  <a16:creationId xmlns:a16="http://schemas.microsoft.com/office/drawing/2014/main" id="{31E4550B-8D42-B781-36EC-47711A5D8155}"/>
                </a:ext>
              </a:extLst>
            </p:cNvPr>
            <p:cNvGrpSpPr/>
            <p:nvPr/>
          </p:nvGrpSpPr>
          <p:grpSpPr>
            <a:xfrm>
              <a:off x="2371079" y="1832201"/>
              <a:ext cx="7905128" cy="1156142"/>
              <a:chOff x="0" y="-200025"/>
              <a:chExt cx="3245311" cy="690922"/>
            </a:xfrm>
          </p:grpSpPr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106F93E1-C732-660D-11A8-2B54EA633007}"/>
                  </a:ext>
                </a:extLst>
              </p:cNvPr>
              <p:cNvSpPr/>
              <p:nvPr/>
            </p:nvSpPr>
            <p:spPr>
              <a:xfrm>
                <a:off x="0" y="0"/>
                <a:ext cx="3245311" cy="490897"/>
              </a:xfrm>
              <a:custGeom>
                <a:avLst/>
                <a:gdLst/>
                <a:ahLst/>
                <a:cxnLst/>
                <a:rect l="l" t="t" r="r" b="b"/>
                <a:pathLst>
                  <a:path w="3191409" h="490897">
                    <a:moveTo>
                      <a:pt x="0" y="0"/>
                    </a:moveTo>
                    <a:lnTo>
                      <a:pt x="3191409" y="0"/>
                    </a:lnTo>
                    <a:lnTo>
                      <a:pt x="3191409" y="490897"/>
                    </a:lnTo>
                    <a:lnTo>
                      <a:pt x="0" y="490897"/>
                    </a:lnTo>
                    <a:close/>
                  </a:path>
                </a:pathLst>
              </a:custGeom>
              <a:ln w="28575" cap="sq">
                <a:solidFill>
                  <a:schemeClr val="tx1"/>
                </a:solidFill>
                <a:prstDash val="sysDot"/>
                <a:miter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3" name="TextBox 28">
                <a:extLst>
                  <a:ext uri="{FF2B5EF4-FFF2-40B4-BE49-F238E27FC236}">
                    <a16:creationId xmlns:a16="http://schemas.microsoft.com/office/drawing/2014/main" id="{5A90A65D-D8C1-274B-44E7-445784E17A17}"/>
                  </a:ext>
                </a:extLst>
              </p:cNvPr>
              <p:cNvSpPr txBox="1"/>
              <p:nvPr/>
            </p:nvSpPr>
            <p:spPr>
              <a:xfrm>
                <a:off x="0" y="-200025"/>
                <a:ext cx="3191409" cy="69092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960"/>
                  </a:lnSpc>
                </a:pPr>
                <a:endParaRPr sz="12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4" name="TextBox 36">
              <a:extLst>
                <a:ext uri="{FF2B5EF4-FFF2-40B4-BE49-F238E27FC236}">
                  <a16:creationId xmlns:a16="http://schemas.microsoft.com/office/drawing/2014/main" id="{A714A241-FCC6-8E71-818E-7C53C82395C1}"/>
                </a:ext>
              </a:extLst>
            </p:cNvPr>
            <p:cNvSpPr txBox="1"/>
            <p:nvPr/>
          </p:nvSpPr>
          <p:spPr>
            <a:xfrm>
              <a:off x="791035" y="2264585"/>
              <a:ext cx="1201283" cy="6303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給与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25" name="TextBox 37">
              <a:extLst>
                <a:ext uri="{FF2B5EF4-FFF2-40B4-BE49-F238E27FC236}">
                  <a16:creationId xmlns:a16="http://schemas.microsoft.com/office/drawing/2014/main" id="{9B863984-7BC6-1736-5E0B-EDFF561D5B11}"/>
                </a:ext>
              </a:extLst>
            </p:cNvPr>
            <p:cNvSpPr txBox="1"/>
            <p:nvPr/>
          </p:nvSpPr>
          <p:spPr>
            <a:xfrm>
              <a:off x="4370359" y="2251002"/>
              <a:ext cx="5943850" cy="63100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736"/>
                </a:lnSpc>
              </a:pPr>
              <a:r>
                <a:rPr lang="en-US" sz="1240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雑損控除、医療費控除、社会保険料控除、</a:t>
              </a:r>
              <a:r>
                <a:rPr lang="en-US" sz="1239" b="1" u="sng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小規模企業共済等掛金控除</a:t>
              </a:r>
              <a:r>
                <a:rPr 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</a:t>
              </a:r>
            </a:p>
            <a:p>
              <a:pPr>
                <a:lnSpc>
                  <a:spcPts val="1736"/>
                </a:lnSpc>
              </a:pP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生命保険料控除</a:t>
              </a:r>
              <a:r>
                <a:rPr 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 </a:t>
              </a: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地震保険料控除、寄附金控除、障害者控除、寡婦控除、ひとり親控除、勤労学生控除、</a:t>
              </a:r>
              <a:r>
                <a:rPr lang="en-US" sz="1239" b="1" dirty="0" err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配偶者控除</a:t>
              </a: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</a:t>
              </a:r>
              <a:r>
                <a:rPr lang="en-US" sz="1239" b="1" dirty="0" err="1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配偶者特別控除</a:t>
              </a: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、扶養控除</a:t>
              </a:r>
              <a:r>
                <a:rPr lang="ja-JP" alt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、特定親族特別控除</a:t>
              </a:r>
              <a:endParaRPr lang="en-US" sz="12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29" name="TextBox 38">
              <a:extLst>
                <a:ext uri="{FF2B5EF4-FFF2-40B4-BE49-F238E27FC236}">
                  <a16:creationId xmlns:a16="http://schemas.microsoft.com/office/drawing/2014/main" id="{257914A5-AC02-2820-602E-8777E20831F0}"/>
                </a:ext>
              </a:extLst>
            </p:cNvPr>
            <p:cNvSpPr txBox="1"/>
            <p:nvPr/>
          </p:nvSpPr>
          <p:spPr>
            <a:xfrm>
              <a:off x="2295852" y="1817974"/>
              <a:ext cx="1133952" cy="3077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所得控除</a:t>
              </a:r>
              <a:endParaRPr lang="en-US" sz="18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30" name="TextBox 39">
              <a:extLst>
                <a:ext uri="{FF2B5EF4-FFF2-40B4-BE49-F238E27FC236}">
                  <a16:creationId xmlns:a16="http://schemas.microsoft.com/office/drawing/2014/main" id="{4E440485-03D4-61E5-1943-E4983A5A4885}"/>
                </a:ext>
              </a:extLst>
            </p:cNvPr>
            <p:cNvSpPr txBox="1"/>
            <p:nvPr/>
          </p:nvSpPr>
          <p:spPr>
            <a:xfrm>
              <a:off x="10669952" y="2283702"/>
              <a:ext cx="601568" cy="6411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課税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716AB2-B997-C763-917B-28244AD848D4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  <p:graphicFrame>
        <p:nvGraphicFramePr>
          <p:cNvPr id="14" name="Table 35">
            <a:extLst>
              <a:ext uri="{FF2B5EF4-FFF2-40B4-BE49-F238E27FC236}">
                <a16:creationId xmlns:a16="http://schemas.microsoft.com/office/drawing/2014/main" id="{ED00EF6F-A3FA-4D83-000F-C920D9C0A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651413"/>
              </p:ext>
            </p:extLst>
          </p:nvPr>
        </p:nvGraphicFramePr>
        <p:xfrm>
          <a:off x="237683" y="3428713"/>
          <a:ext cx="5509599" cy="2835089"/>
        </p:xfrm>
        <a:graphic>
          <a:graphicData uri="http://schemas.openxmlformats.org/drawingml/2006/table">
            <a:tbl>
              <a:tblPr/>
              <a:tblGrid>
                <a:gridCol w="179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390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配偶者の年収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配偶者特別控除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708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123万円以下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38万円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915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spc="119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123万円超</a:t>
                      </a:r>
                      <a:endParaRPr lang="en-US" sz="1800" b="0" spc="119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spc="119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160万円以下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38万円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816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160万円超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201.6万円未満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3～36万円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" name="TextBox 48">
            <a:extLst>
              <a:ext uri="{FF2B5EF4-FFF2-40B4-BE49-F238E27FC236}">
                <a16:creationId xmlns:a16="http://schemas.microsoft.com/office/drawing/2014/main" id="{053F90D4-9C0B-3AEE-C8C7-2C87B5962463}"/>
              </a:ext>
            </a:extLst>
          </p:cNvPr>
          <p:cNvSpPr txBox="1"/>
          <p:nvPr/>
        </p:nvSpPr>
        <p:spPr>
          <a:xfrm>
            <a:off x="167300" y="2926096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2025年</a:t>
            </a:r>
          </a:p>
        </p:txBody>
      </p:sp>
      <p:sp>
        <p:nvSpPr>
          <p:cNvPr id="35" name="TextBox 48">
            <a:extLst>
              <a:ext uri="{FF2B5EF4-FFF2-40B4-BE49-F238E27FC236}">
                <a16:creationId xmlns:a16="http://schemas.microsoft.com/office/drawing/2014/main" id="{55D2CDA5-F8CE-46D6-61DB-6B99A9B8C27F}"/>
              </a:ext>
            </a:extLst>
          </p:cNvPr>
          <p:cNvSpPr txBox="1"/>
          <p:nvPr/>
        </p:nvSpPr>
        <p:spPr>
          <a:xfrm>
            <a:off x="6387125" y="2890967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2026</a:t>
            </a: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・</a:t>
            </a:r>
            <a:r>
              <a:rPr lang="en-US" altLang="ja-JP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2027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1436757F-1E7C-D5C5-6137-F0A9661B6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105052"/>
              </p:ext>
            </p:extLst>
          </p:nvPr>
        </p:nvGraphicFramePr>
        <p:xfrm>
          <a:off x="6387125" y="3427007"/>
          <a:ext cx="5509599" cy="2835089"/>
        </p:xfrm>
        <a:graphic>
          <a:graphicData uri="http://schemas.openxmlformats.org/drawingml/2006/table">
            <a:tbl>
              <a:tblPr/>
              <a:tblGrid>
                <a:gridCol w="179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3903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配偶者の年収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配偶者特別控除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708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136万円以下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38万円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ー</a:t>
                      </a:r>
                      <a:endParaRPr lang="en-US" sz="12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915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spc="119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136万円超</a:t>
                      </a:r>
                      <a:endParaRPr lang="en-US" sz="1800" b="0" spc="119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1" spc="119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169万円以下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38万円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6816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169万円超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207万円未満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3～36万円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TextBox 52">
            <a:extLst>
              <a:ext uri="{FF2B5EF4-FFF2-40B4-BE49-F238E27FC236}">
                <a16:creationId xmlns:a16="http://schemas.microsoft.com/office/drawing/2014/main" id="{DA249C08-3ED3-9985-B65E-A0A57459C324}"/>
              </a:ext>
            </a:extLst>
          </p:cNvPr>
          <p:cNvSpPr txBox="1"/>
          <p:nvPr/>
        </p:nvSpPr>
        <p:spPr>
          <a:xfrm>
            <a:off x="7279549" y="6215285"/>
            <a:ext cx="4574813" cy="2786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r">
              <a:lnSpc>
                <a:spcPts val="2462"/>
              </a:lnSpc>
              <a:spcBef>
                <a:spcPct val="0"/>
              </a:spcBef>
            </a:pPr>
            <a:r>
              <a:rPr lang="en-US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※</a:t>
            </a:r>
            <a:r>
              <a:rPr lang="ja-JP" altLang="en-US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夫</a:t>
            </a:r>
            <a:r>
              <a:rPr lang="en-US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の</a:t>
            </a:r>
            <a:r>
              <a:rPr lang="ja-JP" altLang="en-US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所得金額が</a:t>
            </a:r>
            <a:r>
              <a:rPr lang="en-US" altLang="ja-JP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900</a:t>
            </a:r>
            <a:r>
              <a:rPr lang="ja-JP" altLang="en-US" sz="1400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万円</a:t>
            </a:r>
            <a:r>
              <a:rPr lang="en-US" sz="1400" dirty="0" err="1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以下のケース</a:t>
            </a:r>
            <a:endParaRPr lang="en-US" sz="1400" dirty="0">
              <a:solidFill>
                <a:srgbClr val="05153E"/>
              </a:solidFill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23631B5-D8CE-F2C8-2750-C146F2EFD6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53814" y="790913"/>
            <a:ext cx="1227479" cy="147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004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2375F-5C81-B140-C070-0E90456FE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5815DE-4225-AB07-884F-B0E047D12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515600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8C3BD7E-D237-BE76-32E4-EAC78D85BD91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336E3EBA-41C6-2082-E6FE-A8851A1D9C57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082106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（参考）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19～22歳の子に係る控除63万円の「壁」が159万円に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3114C69E-B37A-9C29-927D-8D6A4B5AA425}"/>
              </a:ext>
            </a:extLst>
          </p:cNvPr>
          <p:cNvGrpSpPr/>
          <p:nvPr/>
        </p:nvGrpSpPr>
        <p:grpSpPr>
          <a:xfrm>
            <a:off x="634138" y="1506446"/>
            <a:ext cx="10480485" cy="1170369"/>
            <a:chOff x="791035" y="1817974"/>
            <a:chExt cx="10480485" cy="1170369"/>
          </a:xfrm>
        </p:grpSpPr>
        <p:sp>
          <p:nvSpPr>
            <p:cNvPr id="11" name="Rectangle 1">
              <a:extLst>
                <a:ext uri="{FF2B5EF4-FFF2-40B4-BE49-F238E27FC236}">
                  <a16:creationId xmlns:a16="http://schemas.microsoft.com/office/drawing/2014/main" id="{B610BA90-578A-F9B2-E98F-CD01E32C7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677" y="2020331"/>
              <a:ext cx="184731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TextBox 16">
              <a:extLst>
                <a:ext uri="{FF2B5EF4-FFF2-40B4-BE49-F238E27FC236}">
                  <a16:creationId xmlns:a16="http://schemas.microsoft.com/office/drawing/2014/main" id="{2482DE4E-3202-5F52-5F8E-B886871F2289}"/>
                </a:ext>
              </a:extLst>
            </p:cNvPr>
            <p:cNvSpPr txBox="1"/>
            <p:nvPr/>
          </p:nvSpPr>
          <p:spPr>
            <a:xfrm>
              <a:off x="2420859" y="2196975"/>
              <a:ext cx="1437992" cy="6850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2799"/>
                </a:lnSpc>
              </a:pPr>
              <a:r>
                <a:rPr lang="en-US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基礎控除</a:t>
              </a:r>
              <a:endPara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Medium"/>
                <a:sym typeface="たづがね角ゴシック Info Medium"/>
              </a:endParaRPr>
            </a:p>
            <a:p>
              <a:pPr algn="ctr">
                <a:lnSpc>
                  <a:spcPts val="2799"/>
                </a:lnSpc>
              </a:pPr>
              <a:r>
                <a:rPr 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0</a:t>
              </a:r>
              <a:r>
                <a:rPr lang="ja-JP" alt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～</a:t>
              </a:r>
              <a:r>
                <a:rPr lang="en-US" altLang="ja-JP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104</a:t>
              </a:r>
              <a:r>
                <a:rPr lang="en-US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Medium"/>
                  <a:sym typeface="たづがね角ゴシック Info Medium"/>
                </a:rPr>
                <a:t>万円</a:t>
              </a:r>
            </a:p>
          </p:txBody>
        </p:sp>
        <p:sp>
          <p:nvSpPr>
            <p:cNvPr id="18" name="Freeform 23">
              <a:extLst>
                <a:ext uri="{FF2B5EF4-FFF2-40B4-BE49-F238E27FC236}">
                  <a16:creationId xmlns:a16="http://schemas.microsoft.com/office/drawing/2014/main" id="{3DC305E7-D3EC-AEAC-13CB-A13CE741A8E8}"/>
                </a:ext>
              </a:extLst>
            </p:cNvPr>
            <p:cNvSpPr/>
            <p:nvPr/>
          </p:nvSpPr>
          <p:spPr>
            <a:xfrm>
              <a:off x="1863960" y="2412340"/>
              <a:ext cx="317500" cy="317500"/>
            </a:xfrm>
            <a:custGeom>
              <a:avLst/>
              <a:gdLst/>
              <a:ahLst/>
              <a:cxnLst/>
              <a:rect l="l" t="t" r="r" b="b"/>
              <a:pathLst>
                <a:path w="476250" h="476250">
                  <a:moveTo>
                    <a:pt x="0" y="0"/>
                  </a:moveTo>
                  <a:lnTo>
                    <a:pt x="476250" y="0"/>
                  </a:lnTo>
                  <a:lnTo>
                    <a:pt x="476250" y="476250"/>
                  </a:lnTo>
                  <a:lnTo>
                    <a:pt x="0" y="4762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Freeform 24">
              <a:extLst>
                <a:ext uri="{FF2B5EF4-FFF2-40B4-BE49-F238E27FC236}">
                  <a16:creationId xmlns:a16="http://schemas.microsoft.com/office/drawing/2014/main" id="{55F6ECCF-43C7-21B2-1904-8022641DF67C}"/>
                </a:ext>
              </a:extLst>
            </p:cNvPr>
            <p:cNvSpPr/>
            <p:nvPr/>
          </p:nvSpPr>
          <p:spPr>
            <a:xfrm>
              <a:off x="3944803" y="2422133"/>
              <a:ext cx="317740" cy="317740"/>
            </a:xfrm>
            <a:custGeom>
              <a:avLst/>
              <a:gdLst/>
              <a:ahLst/>
              <a:cxnLst/>
              <a:rect l="l" t="t" r="r" b="b"/>
              <a:pathLst>
                <a:path w="476610" h="476610">
                  <a:moveTo>
                    <a:pt x="0" y="0"/>
                  </a:moveTo>
                  <a:lnTo>
                    <a:pt x="476610" y="0"/>
                  </a:lnTo>
                  <a:lnTo>
                    <a:pt x="476610" y="476611"/>
                  </a:lnTo>
                  <a:lnTo>
                    <a:pt x="0" y="4766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Freeform 25">
              <a:extLst>
                <a:ext uri="{FF2B5EF4-FFF2-40B4-BE49-F238E27FC236}">
                  <a16:creationId xmlns:a16="http://schemas.microsoft.com/office/drawing/2014/main" id="{C822CA62-66E9-6893-FC39-A5FF3E00BAE5}"/>
                </a:ext>
              </a:extLst>
            </p:cNvPr>
            <p:cNvSpPr/>
            <p:nvPr/>
          </p:nvSpPr>
          <p:spPr>
            <a:xfrm>
              <a:off x="10314210" y="2430698"/>
              <a:ext cx="317740" cy="317740"/>
            </a:xfrm>
            <a:custGeom>
              <a:avLst/>
              <a:gdLst/>
              <a:ahLst/>
              <a:cxnLst/>
              <a:rect l="l" t="t" r="r" b="b"/>
              <a:pathLst>
                <a:path w="476610" h="476610">
                  <a:moveTo>
                    <a:pt x="0" y="0"/>
                  </a:moveTo>
                  <a:lnTo>
                    <a:pt x="476610" y="0"/>
                  </a:lnTo>
                  <a:lnTo>
                    <a:pt x="476610" y="476611"/>
                  </a:lnTo>
                  <a:lnTo>
                    <a:pt x="0" y="4766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>
              <a:solidFill>
                <a:schemeClr val="tx1"/>
              </a:solidFill>
            </a:ln>
          </p:spPr>
          <p:txBody>
            <a:bodyPr/>
            <a:lstStyle/>
            <a:p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1" name="Group 26">
              <a:extLst>
                <a:ext uri="{FF2B5EF4-FFF2-40B4-BE49-F238E27FC236}">
                  <a16:creationId xmlns:a16="http://schemas.microsoft.com/office/drawing/2014/main" id="{3C631124-F0E9-2070-0A5A-6463761BBE0A}"/>
                </a:ext>
              </a:extLst>
            </p:cNvPr>
            <p:cNvGrpSpPr/>
            <p:nvPr/>
          </p:nvGrpSpPr>
          <p:grpSpPr>
            <a:xfrm>
              <a:off x="2371079" y="1832201"/>
              <a:ext cx="7905128" cy="1156142"/>
              <a:chOff x="0" y="-200025"/>
              <a:chExt cx="3245311" cy="690922"/>
            </a:xfrm>
          </p:grpSpPr>
          <p:sp>
            <p:nvSpPr>
              <p:cNvPr id="22" name="Freeform 27">
                <a:extLst>
                  <a:ext uri="{FF2B5EF4-FFF2-40B4-BE49-F238E27FC236}">
                    <a16:creationId xmlns:a16="http://schemas.microsoft.com/office/drawing/2014/main" id="{DCD7DBC6-338C-4153-3049-76D8D43D925B}"/>
                  </a:ext>
                </a:extLst>
              </p:cNvPr>
              <p:cNvSpPr/>
              <p:nvPr/>
            </p:nvSpPr>
            <p:spPr>
              <a:xfrm>
                <a:off x="0" y="0"/>
                <a:ext cx="3245311" cy="490897"/>
              </a:xfrm>
              <a:custGeom>
                <a:avLst/>
                <a:gdLst/>
                <a:ahLst/>
                <a:cxnLst/>
                <a:rect l="l" t="t" r="r" b="b"/>
                <a:pathLst>
                  <a:path w="3191409" h="490897">
                    <a:moveTo>
                      <a:pt x="0" y="0"/>
                    </a:moveTo>
                    <a:lnTo>
                      <a:pt x="3191409" y="0"/>
                    </a:lnTo>
                    <a:lnTo>
                      <a:pt x="3191409" y="490897"/>
                    </a:lnTo>
                    <a:lnTo>
                      <a:pt x="0" y="490897"/>
                    </a:lnTo>
                    <a:close/>
                  </a:path>
                </a:pathLst>
              </a:custGeom>
              <a:ln w="28575" cap="sq">
                <a:solidFill>
                  <a:schemeClr val="tx1"/>
                </a:solidFill>
                <a:prstDash val="sysDot"/>
                <a:miter/>
              </a:ln>
            </p:spPr>
            <p:txBody>
              <a:bodyPr/>
              <a:lstStyle/>
              <a:p>
                <a:endParaRPr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3" name="TextBox 28">
                <a:extLst>
                  <a:ext uri="{FF2B5EF4-FFF2-40B4-BE49-F238E27FC236}">
                    <a16:creationId xmlns:a16="http://schemas.microsoft.com/office/drawing/2014/main" id="{A6A652CB-D7C6-A116-10D0-0654ABEED36D}"/>
                  </a:ext>
                </a:extLst>
              </p:cNvPr>
              <p:cNvSpPr txBox="1"/>
              <p:nvPr/>
            </p:nvSpPr>
            <p:spPr>
              <a:xfrm>
                <a:off x="0" y="-200025"/>
                <a:ext cx="3191409" cy="69092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960"/>
                  </a:lnSpc>
                </a:pPr>
                <a:endParaRPr sz="120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4" name="TextBox 36">
              <a:extLst>
                <a:ext uri="{FF2B5EF4-FFF2-40B4-BE49-F238E27FC236}">
                  <a16:creationId xmlns:a16="http://schemas.microsoft.com/office/drawing/2014/main" id="{243F48E3-C4E8-B20F-4499-B200C47F7C84}"/>
                </a:ext>
              </a:extLst>
            </p:cNvPr>
            <p:cNvSpPr txBox="1"/>
            <p:nvPr/>
          </p:nvSpPr>
          <p:spPr>
            <a:xfrm>
              <a:off x="791035" y="2264585"/>
              <a:ext cx="1201283" cy="6303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給与</a:t>
              </a:r>
              <a:endParaRPr lang="en-US" sz="18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</a:t>
              </a:r>
              <a:endParaRPr lang="en-US" sz="18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25" name="TextBox 37">
              <a:extLst>
                <a:ext uri="{FF2B5EF4-FFF2-40B4-BE49-F238E27FC236}">
                  <a16:creationId xmlns:a16="http://schemas.microsoft.com/office/drawing/2014/main" id="{067E5DE1-E409-7BB9-20BE-6368A1B48587}"/>
                </a:ext>
              </a:extLst>
            </p:cNvPr>
            <p:cNvSpPr txBox="1"/>
            <p:nvPr/>
          </p:nvSpPr>
          <p:spPr>
            <a:xfrm>
              <a:off x="4370359" y="2251002"/>
              <a:ext cx="5943850" cy="63100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736"/>
                </a:lnSpc>
              </a:pPr>
              <a:r>
                <a:rPr lang="en-US" sz="1240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雑損控除、医療費控除、社会保険料控除、</a:t>
              </a:r>
              <a:r>
                <a:rPr lang="en-US" sz="1239" b="1" u="sng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小規模企業共済等掛金控除</a:t>
              </a:r>
              <a:r>
                <a:rPr 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</a:t>
              </a:r>
            </a:p>
            <a:p>
              <a:pPr>
                <a:lnSpc>
                  <a:spcPts val="1736"/>
                </a:lnSpc>
              </a:pP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生命保険料控除</a:t>
              </a:r>
              <a:r>
                <a:rPr 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 </a:t>
              </a:r>
              <a:r>
                <a:rPr lang="en-US" sz="12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地震保険料控除、寄附金控除、障害者控除、寡婦控除、ひとり親控除、勤労学生控除、配偶者控除、配偶者特別控除、扶養控除</a:t>
              </a:r>
              <a:r>
                <a:rPr lang="ja-JP" altLang="en-US" sz="1239" b="1" dirty="0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、特定親族特別控除</a:t>
              </a:r>
              <a:endParaRPr lang="en-US" sz="12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29" name="TextBox 38">
              <a:extLst>
                <a:ext uri="{FF2B5EF4-FFF2-40B4-BE49-F238E27FC236}">
                  <a16:creationId xmlns:a16="http://schemas.microsoft.com/office/drawing/2014/main" id="{6F82461E-7DB6-C857-9510-DDA860DF4E8C}"/>
                </a:ext>
              </a:extLst>
            </p:cNvPr>
            <p:cNvSpPr txBox="1"/>
            <p:nvPr/>
          </p:nvSpPr>
          <p:spPr>
            <a:xfrm>
              <a:off x="2295852" y="1817974"/>
              <a:ext cx="1133952" cy="3077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所得控除</a:t>
              </a:r>
              <a:endParaRPr lang="en-US" sz="1839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  <p:sp>
          <p:nvSpPr>
            <p:cNvPr id="30" name="TextBox 39">
              <a:extLst>
                <a:ext uri="{FF2B5EF4-FFF2-40B4-BE49-F238E27FC236}">
                  <a16:creationId xmlns:a16="http://schemas.microsoft.com/office/drawing/2014/main" id="{650783DD-44B5-083E-021B-5B9E77258F37}"/>
                </a:ext>
              </a:extLst>
            </p:cNvPr>
            <p:cNvSpPr txBox="1"/>
            <p:nvPr/>
          </p:nvSpPr>
          <p:spPr>
            <a:xfrm>
              <a:off x="10669952" y="2283702"/>
              <a:ext cx="601568" cy="6411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575"/>
                </a:lnSpc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課税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  <a:p>
              <a:pPr algn="ctr">
                <a:lnSpc>
                  <a:spcPts val="2575"/>
                </a:lnSpc>
                <a:spcBef>
                  <a:spcPct val="0"/>
                </a:spcBef>
              </a:pPr>
              <a:r>
                <a:rPr lang="en-US" sz="1839" b="1" dirty="0" err="1">
                  <a:solidFill>
                    <a:sysClr val="windowText" lastClr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たづがね角ゴシック Info Bold"/>
                  <a:sym typeface="たづがね角ゴシック Info Bold"/>
                </a:rPr>
                <a:t>所得</a:t>
              </a:r>
              <a:endParaRPr lang="en-US" sz="1839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02FCC29-F0AA-2561-8EEF-AA9C904B8D0B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  <p:graphicFrame>
        <p:nvGraphicFramePr>
          <p:cNvPr id="14" name="Table 35">
            <a:extLst>
              <a:ext uri="{FF2B5EF4-FFF2-40B4-BE49-F238E27FC236}">
                <a16:creationId xmlns:a16="http://schemas.microsoft.com/office/drawing/2014/main" id="{FE2EEB6C-D9F0-461D-54D0-71FE607CA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367861"/>
              </p:ext>
            </p:extLst>
          </p:nvPr>
        </p:nvGraphicFramePr>
        <p:xfrm>
          <a:off x="198280" y="3157191"/>
          <a:ext cx="3652565" cy="1106672"/>
        </p:xfrm>
        <a:graphic>
          <a:graphicData uri="http://schemas.openxmlformats.org/drawingml/2006/table">
            <a:tbl>
              <a:tblPr/>
              <a:tblGrid>
                <a:gridCol w="179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516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子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の年収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特定扶養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708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103万円以下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63万円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" name="TextBox 48">
            <a:extLst>
              <a:ext uri="{FF2B5EF4-FFF2-40B4-BE49-F238E27FC236}">
                <a16:creationId xmlns:a16="http://schemas.microsoft.com/office/drawing/2014/main" id="{CDA6CFF5-E2D0-5DA2-290A-52FC4648E3C8}"/>
              </a:ext>
            </a:extLst>
          </p:cNvPr>
          <p:cNvSpPr txBox="1"/>
          <p:nvPr/>
        </p:nvSpPr>
        <p:spPr>
          <a:xfrm>
            <a:off x="127897" y="2654574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2024年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まで</a:t>
            </a:r>
            <a:endParaRPr lang="en-US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 Bold"/>
              <a:sym typeface="たづがね角ゴシック Info Bold"/>
            </a:endParaRPr>
          </a:p>
        </p:txBody>
      </p:sp>
      <p:sp>
        <p:nvSpPr>
          <p:cNvPr id="35" name="TextBox 48">
            <a:extLst>
              <a:ext uri="{FF2B5EF4-FFF2-40B4-BE49-F238E27FC236}">
                <a16:creationId xmlns:a16="http://schemas.microsoft.com/office/drawing/2014/main" id="{4A3A7267-970D-9109-25AA-3023E917DAE2}"/>
              </a:ext>
            </a:extLst>
          </p:cNvPr>
          <p:cNvSpPr txBox="1"/>
          <p:nvPr/>
        </p:nvSpPr>
        <p:spPr>
          <a:xfrm>
            <a:off x="127897" y="4221067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2025年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D3BBD73A-1D19-9EAA-B473-DF7FD88C2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046334"/>
              </p:ext>
            </p:extLst>
          </p:nvPr>
        </p:nvGraphicFramePr>
        <p:xfrm>
          <a:off x="198280" y="4694059"/>
          <a:ext cx="5509599" cy="1867281"/>
        </p:xfrm>
        <a:graphic>
          <a:graphicData uri="http://schemas.openxmlformats.org/drawingml/2006/table">
            <a:tbl>
              <a:tblPr/>
              <a:tblGrid>
                <a:gridCol w="179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4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42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子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の年収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特定扶養控除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特定親族特別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123万円以下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63万円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ー</a:t>
                      </a:r>
                      <a:endParaRPr lang="en-US" sz="12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516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1" spc="119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150万円以下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63万円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188万円未満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3～61万円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48">
            <a:extLst>
              <a:ext uri="{FF2B5EF4-FFF2-40B4-BE49-F238E27FC236}">
                <a16:creationId xmlns:a16="http://schemas.microsoft.com/office/drawing/2014/main" id="{17AEA192-2728-29C6-1928-F2469A2DF255}"/>
              </a:ext>
            </a:extLst>
          </p:cNvPr>
          <p:cNvSpPr txBox="1"/>
          <p:nvPr/>
        </p:nvSpPr>
        <p:spPr>
          <a:xfrm>
            <a:off x="6010380" y="2685401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2026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・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2027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</a:t>
            </a:r>
          </a:p>
        </p:txBody>
      </p:sp>
      <p:graphicFrame>
        <p:nvGraphicFramePr>
          <p:cNvPr id="8" name="Table 35">
            <a:extLst>
              <a:ext uri="{FF2B5EF4-FFF2-40B4-BE49-F238E27FC236}">
                <a16:creationId xmlns:a16="http://schemas.microsoft.com/office/drawing/2014/main" id="{AF82E701-3B32-E070-72BC-2DBA48DF2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605453"/>
              </p:ext>
            </p:extLst>
          </p:nvPr>
        </p:nvGraphicFramePr>
        <p:xfrm>
          <a:off x="6080763" y="3157191"/>
          <a:ext cx="5509599" cy="3416127"/>
        </p:xfrm>
        <a:graphic>
          <a:graphicData uri="http://schemas.openxmlformats.org/drawingml/2006/table">
            <a:tbl>
              <a:tblPr/>
              <a:tblGrid>
                <a:gridCol w="1795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9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4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2026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子</a:t>
                      </a:r>
                      <a:r>
                        <a:rPr lang="en-US" sz="19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の年収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特定扶養</a:t>
                      </a:r>
                      <a:endParaRPr lang="en-US" altLang="ja-JP" sz="1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特定親族</a:t>
                      </a:r>
                      <a:endParaRPr lang="en-US" altLang="ja-JP" sz="1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ja-JP" alt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特別</a:t>
                      </a:r>
                      <a:r>
                        <a:rPr lang="en-US" sz="1900" b="1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控除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831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136万円以下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63万円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ー</a:t>
                      </a:r>
                      <a:endParaRPr lang="en-US" sz="1200" b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2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361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spc="119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136万円超</a:t>
                      </a:r>
                      <a:endParaRPr lang="en-US" sz="1900" b="0" spc="119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1" spc="119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159万円以下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63万円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931"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Bold"/>
                          <a:sym typeface="たづがね角ゴシック Info Bold"/>
                        </a:rPr>
                        <a:t>159万円超</a:t>
                      </a:r>
                      <a:endParaRPr lang="en-US" sz="1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たづがね角ゴシック Info Bold"/>
                        <a:sym typeface="たづがね角ゴシック Info"/>
                      </a:endParaRPr>
                    </a:p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197万円未満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"/>
                          <a:sym typeface="たづがね角ゴシック Info"/>
                        </a:rPr>
                        <a:t>ー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80"/>
                        </a:lnSpc>
                        <a:defRPr/>
                      </a:pPr>
                      <a:r>
                        <a:rPr lang="en-US" sz="1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たづがね角ゴシック Info Medium"/>
                          <a:sym typeface="たづがね角ゴシック Info Medium"/>
                        </a:rPr>
                        <a:t>3～61万円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0" marR="95250" marT="95250" marB="95250" anchor="ctr">
                    <a:lnL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515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 descr="大学生のイラスト（男性）">
            <a:extLst>
              <a:ext uri="{FF2B5EF4-FFF2-40B4-BE49-F238E27FC236}">
                <a16:creationId xmlns:a16="http://schemas.microsoft.com/office/drawing/2014/main" id="{C122A02E-BC1D-A1D3-9D1A-9BEB9DB44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4056" y="921224"/>
            <a:ext cx="1218409" cy="202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088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F04B1-C005-8079-19F0-3E268693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04029F-89E9-4900-DDF0-3D334CC55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246227A-4D92-4318-91B9-09035522394D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B9E5E872-5412-06D1-9661-0485A3D85239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PART3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月から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万円の壁が撤廃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6743DEE-D8D8-10A7-7328-3A8162E6F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8" y="1315547"/>
            <a:ext cx="11473504" cy="53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CF085BA-F09A-4B21-CEB4-CD44968F42B3}"/>
              </a:ext>
            </a:extLst>
          </p:cNvPr>
          <p:cNvSpPr/>
          <p:nvPr/>
        </p:nvSpPr>
        <p:spPr>
          <a:xfrm>
            <a:off x="7398872" y="2333768"/>
            <a:ext cx="2236448" cy="15899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732840-2D9F-201C-760F-6953D36D1BB1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社会保険編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12F6007F-8A1D-9225-8AA3-C82BC1E5A3E0}"/>
              </a:ext>
            </a:extLst>
          </p:cNvPr>
          <p:cNvSpPr/>
          <p:nvPr/>
        </p:nvSpPr>
        <p:spPr>
          <a:xfrm>
            <a:off x="4621645" y="4243648"/>
            <a:ext cx="2966510" cy="1396609"/>
          </a:xfrm>
          <a:prstGeom prst="wedgeRoundRectCallout">
            <a:avLst>
              <a:gd name="adj1" fmla="val 73094"/>
              <a:gd name="adj2" fmla="val -11855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企業規模（従業員数）や週労働時間によっては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夫の扶養から外れる必要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88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88B38-E40B-BEDC-F2C3-5C8FE84CA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2A40C-9E57-8E71-CC3E-4B750232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F4CC7F1-227D-EAD9-E63A-033A2B57C07A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535E645-D1E4-0F83-AB90-A40AF04D57CC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「週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時間超」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「従業員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人以上」ならパート・アルバイトも社会保険加入が原則必須に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4D001B-8444-B7B5-55C8-F63AD94B4963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社会保険編</a:t>
            </a:r>
          </a:p>
        </p:txBody>
      </p:sp>
      <p:pic>
        <p:nvPicPr>
          <p:cNvPr id="48" name="図 47">
            <a:extLst>
              <a:ext uri="{FF2B5EF4-FFF2-40B4-BE49-F238E27FC236}">
                <a16:creationId xmlns:a16="http://schemas.microsoft.com/office/drawing/2014/main" id="{A6D4979D-E6F9-F1D9-8CA7-FA17E03AB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82" y="1435971"/>
            <a:ext cx="11320036" cy="5065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7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FFCD3-DA66-079E-AB0C-7A6880BEC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FFF91-4546-22C8-6B86-062CC6456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263CE84-3933-EADB-0DDE-C0EDF2B63174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B9A0A402-7B1B-9A09-E25B-3C58EFD0CA33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PART4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月から「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130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万円の壁」の判定から残業代を除外（事実上の緩和）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329DB69-B549-D846-78ED-EC9F7E9F5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8" y="1315547"/>
            <a:ext cx="11473504" cy="53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3376F6-A317-6A11-4760-AADBF4A92F1D}"/>
              </a:ext>
            </a:extLst>
          </p:cNvPr>
          <p:cNvSpPr/>
          <p:nvPr/>
        </p:nvSpPr>
        <p:spPr>
          <a:xfrm>
            <a:off x="7412520" y="3952489"/>
            <a:ext cx="2236448" cy="266944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2B23B9-CDD6-E85B-ACA5-961F6E13E164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社会保険編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EBA4D0E3-9C20-CBCD-60A7-EF79DD047EB1}"/>
              </a:ext>
            </a:extLst>
          </p:cNvPr>
          <p:cNvSpPr/>
          <p:nvPr/>
        </p:nvSpPr>
        <p:spPr>
          <a:xfrm>
            <a:off x="4155744" y="5172501"/>
            <a:ext cx="2927352" cy="1396609"/>
          </a:xfrm>
          <a:prstGeom prst="wedgeRoundRectCallout">
            <a:avLst>
              <a:gd name="adj1" fmla="val 87586"/>
              <a:gd name="adj2" fmla="val -4379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企業規模（従業員数）や週労働時間を問わず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万円以上は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夫の扶養から外れる必要</a:t>
            </a:r>
          </a:p>
        </p:txBody>
      </p:sp>
    </p:spTree>
    <p:extLst>
      <p:ext uri="{BB962C8B-B14F-4D97-AF65-F5344CB8AC3E}">
        <p14:creationId xmlns:p14="http://schemas.microsoft.com/office/powerpoint/2010/main" val="3631415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88495-06E1-3CC5-E985-1EE293A2D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398FF-4D9B-3AA0-991E-702A3F04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127AFEB-4C15-0D17-DB0E-805839243F40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B846F4A-2999-EE76-46CD-E948FBAD4E28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130万円の壁」の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チェックポイント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 Bold"/>
              <a:sym typeface="たづがね角ゴシック Info Bold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C8042E-7C83-959C-3A7F-85AD23DE4449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社会保険編</a:t>
            </a:r>
          </a:p>
        </p:txBody>
      </p:sp>
      <p:sp>
        <p:nvSpPr>
          <p:cNvPr id="45" name="スライド番号プレースホルダー 16">
            <a:extLst>
              <a:ext uri="{FF2B5EF4-FFF2-40B4-BE49-F238E27FC236}">
                <a16:creationId xmlns:a16="http://schemas.microsoft.com/office/drawing/2014/main" id="{0F0AE41C-04F0-19BA-923B-D6CFCFC9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1715"/>
            <a:ext cx="2743200" cy="365125"/>
          </a:xfrm>
        </p:spPr>
        <p:txBody>
          <a:bodyPr/>
          <a:lstStyle/>
          <a:p>
            <a:fld id="{53D66806-1DC3-4E9F-ACA7-955E99AB6C95}" type="slidenum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TextBox 50">
            <a:extLst>
              <a:ext uri="{FF2B5EF4-FFF2-40B4-BE49-F238E27FC236}">
                <a16:creationId xmlns:a16="http://schemas.microsoft.com/office/drawing/2014/main" id="{88F6C3C0-C633-7AD8-7799-99AFA39535ED}"/>
              </a:ext>
            </a:extLst>
          </p:cNvPr>
          <p:cNvSpPr txBox="1"/>
          <p:nvPr/>
        </p:nvSpPr>
        <p:spPr>
          <a:xfrm>
            <a:off x="1380973" y="1886032"/>
            <a:ext cx="10811027" cy="3150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strike="sngStrike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残業代や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交通費のほか、配当・副業等収入、年金や失業給付等の額もカウント対象（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2026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月から）。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2" name="TextBox 50">
            <a:extLst>
              <a:ext uri="{FF2B5EF4-FFF2-40B4-BE49-F238E27FC236}">
                <a16:creationId xmlns:a16="http://schemas.microsoft.com/office/drawing/2014/main" id="{847905E2-F04B-B8AE-F484-B744030A00B4}"/>
              </a:ext>
            </a:extLst>
          </p:cNvPr>
          <p:cNvSpPr txBox="1"/>
          <p:nvPr/>
        </p:nvSpPr>
        <p:spPr>
          <a:xfrm>
            <a:off x="504539" y="1473511"/>
            <a:ext cx="1081102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（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）今後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年間の収入見込みを元に判定</a:t>
            </a:r>
            <a:endParaRPr 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3" name="吹き出し: 角を丸めた四角形 32">
            <a:extLst>
              <a:ext uri="{FF2B5EF4-FFF2-40B4-BE49-F238E27FC236}">
                <a16:creationId xmlns:a16="http://schemas.microsoft.com/office/drawing/2014/main" id="{E5EE55EE-7429-0492-5068-31594382BEC0}"/>
              </a:ext>
            </a:extLst>
          </p:cNvPr>
          <p:cNvSpPr/>
          <p:nvPr/>
        </p:nvSpPr>
        <p:spPr>
          <a:xfrm>
            <a:off x="7326947" y="793815"/>
            <a:ext cx="4604395" cy="1030730"/>
          </a:xfrm>
          <a:prstGeom prst="wedgeRoundRectCallout">
            <a:avLst>
              <a:gd name="adj1" fmla="val -77308"/>
              <a:gd name="adj2" fmla="val 3559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労働条件通知書等において規定される時給・労働時間・日数等を用いて算出した年間収入の見込額が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130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万円未満かどうか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TextBox 50">
            <a:extLst>
              <a:ext uri="{FF2B5EF4-FFF2-40B4-BE49-F238E27FC236}">
                <a16:creationId xmlns:a16="http://schemas.microsoft.com/office/drawing/2014/main" id="{216F1368-9BBE-A4CB-D2C6-851407EE31A9}"/>
              </a:ext>
            </a:extLst>
          </p:cNvPr>
          <p:cNvSpPr txBox="1"/>
          <p:nvPr/>
        </p:nvSpPr>
        <p:spPr>
          <a:xfrm>
            <a:off x="504539" y="2440208"/>
            <a:ext cx="1081102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（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）夫の年収の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分の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未満か</a:t>
            </a:r>
            <a:endParaRPr 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5" name="TextBox 50">
            <a:extLst>
              <a:ext uri="{FF2B5EF4-FFF2-40B4-BE49-F238E27FC236}">
                <a16:creationId xmlns:a16="http://schemas.microsoft.com/office/drawing/2014/main" id="{5E0AA380-E36D-B1BA-ABD9-B83ED2344981}"/>
              </a:ext>
            </a:extLst>
          </p:cNvPr>
          <p:cNvSpPr txBox="1"/>
          <p:nvPr/>
        </p:nvSpPr>
        <p:spPr>
          <a:xfrm>
            <a:off x="1374981" y="2837743"/>
            <a:ext cx="10811027" cy="3150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130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万円未満でも、夫の年収の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2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分の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を上回っていると扶養には入れない。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6" name="TextBox 50">
            <a:extLst>
              <a:ext uri="{FF2B5EF4-FFF2-40B4-BE49-F238E27FC236}">
                <a16:creationId xmlns:a16="http://schemas.microsoft.com/office/drawing/2014/main" id="{11034AD2-1D6C-51E2-3215-D7641892581B}"/>
              </a:ext>
            </a:extLst>
          </p:cNvPr>
          <p:cNvSpPr txBox="1"/>
          <p:nvPr/>
        </p:nvSpPr>
        <p:spPr>
          <a:xfrm>
            <a:off x="504539" y="3431415"/>
            <a:ext cx="1081102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（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3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）扶養から外れても勤務先の社会保険に加入できないケースがある</a:t>
            </a:r>
            <a:endParaRPr 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7" name="TextBox 50">
            <a:extLst>
              <a:ext uri="{FF2B5EF4-FFF2-40B4-BE49-F238E27FC236}">
                <a16:creationId xmlns:a16="http://schemas.microsoft.com/office/drawing/2014/main" id="{F9A1666D-8C2A-15FE-AF2D-CB83642D25FC}"/>
              </a:ext>
            </a:extLst>
          </p:cNvPr>
          <p:cNvSpPr txBox="1"/>
          <p:nvPr/>
        </p:nvSpPr>
        <p:spPr>
          <a:xfrm>
            <a:off x="1380973" y="3844470"/>
            <a:ext cx="10811027" cy="10332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（例）勤務時間・日数が正社員の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分の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未満のパートやアルバイトの場合に考えられる理由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　　　　　・勤務時間が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20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時間未満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　　　　　・勤務先の従業員数が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50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人以下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8" name="TextBox 50">
            <a:extLst>
              <a:ext uri="{FF2B5EF4-FFF2-40B4-BE49-F238E27FC236}">
                <a16:creationId xmlns:a16="http://schemas.microsoft.com/office/drawing/2014/main" id="{C0F76202-B692-81EB-9C54-A39C77D181AA}"/>
              </a:ext>
            </a:extLst>
          </p:cNvPr>
          <p:cNvSpPr txBox="1"/>
          <p:nvPr/>
        </p:nvSpPr>
        <p:spPr>
          <a:xfrm>
            <a:off x="504539" y="5055428"/>
            <a:ext cx="1081102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（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）社会保険に加入できない場合は国保・国民年金に加入</a:t>
            </a:r>
            <a:endParaRPr 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</p:txBody>
      </p:sp>
      <p:sp>
        <p:nvSpPr>
          <p:cNvPr id="39" name="TextBox 50">
            <a:extLst>
              <a:ext uri="{FF2B5EF4-FFF2-40B4-BE49-F238E27FC236}">
                <a16:creationId xmlns:a16="http://schemas.microsoft.com/office/drawing/2014/main" id="{706B7319-3BCA-62AC-9441-67F7619F192E}"/>
              </a:ext>
            </a:extLst>
          </p:cNvPr>
          <p:cNvSpPr txBox="1"/>
          <p:nvPr/>
        </p:nvSpPr>
        <p:spPr>
          <a:xfrm>
            <a:off x="1374980" y="5447374"/>
            <a:ext cx="10811027" cy="67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130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万円だと、新たに保険料負担が約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30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万円（勤務先との折半なし）発生。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たづがね角ゴシック Info"/>
              <a:sym typeface="たづがね角ゴシック Info"/>
            </a:endParaRPr>
          </a:p>
          <a:p>
            <a:pPr algn="just">
              <a:lnSpc>
                <a:spcPts val="284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しかし、国保・国民年金加入で保障が新たに上乗せされるわけではない。</a:t>
            </a:r>
          </a:p>
        </p:txBody>
      </p:sp>
    </p:spTree>
    <p:extLst>
      <p:ext uri="{BB962C8B-B14F-4D97-AF65-F5344CB8AC3E}">
        <p14:creationId xmlns:p14="http://schemas.microsoft.com/office/powerpoint/2010/main" val="1188940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4D11D-C26C-8C23-8661-68460BB4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C924D248-B4C4-4E92-0348-AD7BC1FC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515600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57A4B7F-05C5-3764-CD50-A0E397842DCA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1F6C7F-ED82-BBA8-8D0E-00B925D89848}"/>
              </a:ext>
            </a:extLst>
          </p:cNvPr>
          <p:cNvSpPr/>
          <p:nvPr/>
        </p:nvSpPr>
        <p:spPr>
          <a:xfrm>
            <a:off x="2192952" y="2781081"/>
            <a:ext cx="7736619" cy="1295837"/>
          </a:xfrm>
          <a:prstGeom prst="rect">
            <a:avLst/>
          </a:prstGeom>
          <a:solidFill>
            <a:schemeClr val="accent5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ご清聴ありがとうございました</a:t>
            </a:r>
          </a:p>
        </p:txBody>
      </p:sp>
    </p:spTree>
    <p:extLst>
      <p:ext uri="{BB962C8B-B14F-4D97-AF65-F5344CB8AC3E}">
        <p14:creationId xmlns:p14="http://schemas.microsoft.com/office/powerpoint/2010/main" val="96936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E302F-9BEE-8237-F1BC-E9084FB54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6BB295-0467-13FE-70EA-97A749228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515600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3A620AD-C5FF-CE37-D74E-0A468439CC2A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F058FDB-2555-A1BE-A029-7DF4B79FFC6A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改正概要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A1FADD5-8C2B-E965-3BC2-4D4CD102F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791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67E9BC5-C4B6-8960-786B-F8EA29954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510328"/>
              </p:ext>
            </p:extLst>
          </p:nvPr>
        </p:nvGraphicFramePr>
        <p:xfrm>
          <a:off x="449142" y="1435971"/>
          <a:ext cx="11374997" cy="498600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740721">
                  <a:extLst>
                    <a:ext uri="{9D8B030D-6E8A-4147-A177-3AD203B41FA5}">
                      <a16:colId xmlns:a16="http://schemas.microsoft.com/office/drawing/2014/main" val="1117260466"/>
                    </a:ext>
                  </a:extLst>
                </a:gridCol>
                <a:gridCol w="1908569">
                  <a:extLst>
                    <a:ext uri="{9D8B030D-6E8A-4147-A177-3AD203B41FA5}">
                      <a16:colId xmlns:a16="http://schemas.microsoft.com/office/drawing/2014/main" val="3189985696"/>
                    </a:ext>
                  </a:extLst>
                </a:gridCol>
                <a:gridCol w="1908569">
                  <a:extLst>
                    <a:ext uri="{9D8B030D-6E8A-4147-A177-3AD203B41FA5}">
                      <a16:colId xmlns:a16="http://schemas.microsoft.com/office/drawing/2014/main" val="217677300"/>
                    </a:ext>
                  </a:extLst>
                </a:gridCol>
                <a:gridCol w="1908569">
                  <a:extLst>
                    <a:ext uri="{9D8B030D-6E8A-4147-A177-3AD203B41FA5}">
                      <a16:colId xmlns:a16="http://schemas.microsoft.com/office/drawing/2014/main" val="680190508"/>
                    </a:ext>
                  </a:extLst>
                </a:gridCol>
                <a:gridCol w="1908569">
                  <a:extLst>
                    <a:ext uri="{9D8B030D-6E8A-4147-A177-3AD203B41FA5}">
                      <a16:colId xmlns:a16="http://schemas.microsoft.com/office/drawing/2014/main" val="4051185738"/>
                    </a:ext>
                  </a:extLst>
                </a:gridCol>
              </a:tblGrid>
              <a:tr h="8612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開始時期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34288001"/>
                  </a:ext>
                </a:extLst>
              </a:tr>
              <a:tr h="1031180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妻に所得税が</a:t>
                      </a:r>
                      <a:b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発生する年収は？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</a:t>
                      </a:r>
                      <a:r>
                        <a:rPr kumimoji="1" lang="ja-JP" altLang="en-US" b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en-US" altLang="ja-JP" b="1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160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178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年所得税）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1771141"/>
                  </a:ext>
                </a:extLst>
              </a:tr>
              <a:tr h="103118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 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夫に適用される</a:t>
                      </a:r>
                      <a:b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扶養控除が</a:t>
                      </a:r>
                      <a:b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縮小される妻の年収は？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160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年所得税）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356023"/>
                  </a:ext>
                </a:extLst>
              </a:tr>
              <a:tr h="103118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 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パート・アルバイトの妻が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社会保険料を納め始める年収は？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週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時間以上、従業員数</a:t>
                      </a:r>
                      <a:r>
                        <a:rPr kumimoji="1" lang="en-US" altLang="ja-JP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人以上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撤廃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535329"/>
                  </a:ext>
                </a:extLst>
              </a:tr>
              <a:tr h="103118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 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社会保険で夫の扶養から外れる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妻の年収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130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万円に・・・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残業代も含まれる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残業代は含めない</a:t>
                      </a:r>
                      <a:endParaRPr kumimoji="1" lang="en-US" altLang="ja-JP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9229392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80A78DB-6487-E538-1FD5-1EB383415DB5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早見表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652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A7CCA-98F1-FCDC-92EE-F8532EBB4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62911A-112B-6CDF-8EA3-93271DBF6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1308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47195A8-A468-99F1-A643-84003FD416B4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6ABA6615-360A-3317-E841-0B039368E3A9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年までの「年収の壁」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C8AEC36-B559-49E4-CFD4-1122F54DB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23" y="1257166"/>
            <a:ext cx="11512243" cy="5095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タイトル 1">
            <a:extLst>
              <a:ext uri="{FF2B5EF4-FFF2-40B4-BE49-F238E27FC236}">
                <a16:creationId xmlns:a16="http://schemas.microsoft.com/office/drawing/2014/main" id="{AC153946-BDDB-FD85-71AA-E13EE22A3A83}"/>
              </a:ext>
            </a:extLst>
          </p:cNvPr>
          <p:cNvSpPr txBox="1">
            <a:spLocks/>
          </p:cNvSpPr>
          <p:nvPr/>
        </p:nvSpPr>
        <p:spPr>
          <a:xfrm>
            <a:off x="5457349" y="6410410"/>
            <a:ext cx="6404517" cy="28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塚越菜々子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「扶養の壁」に悩む人が働き損にならないための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38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のヒント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より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AC6F6B7-2A93-D05D-E96D-B64B458F366E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早見表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388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1CC5C-F7A7-304C-31E5-7098713E2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20E587-D7BF-DB68-086B-E0F45BBF2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AB9D6701-BE2B-B9B1-8D09-A2C2DD4FAD63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2B682E09-4858-ED6F-7935-5B714E5BC2E2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年版「年収の壁」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A4651D2E-3CC6-6963-B311-EC9EE3EA8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22" y="1314263"/>
            <a:ext cx="11581719" cy="530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27B2373-2DE4-A6AE-B659-3DBE6E148309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早見表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997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0DF66-D9B8-2582-94A2-B6ADF81DB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452808-BF1D-56FC-7E74-05AD2197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AC210EC-F76E-FBF9-5AEB-1835A7449C0E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4E42F8E-CADF-BB5F-8845-14C20328B3CD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年版 シン「年収の壁」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CD9C952-5A6B-79DF-8A11-2BD309B8F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8" y="1315547"/>
            <a:ext cx="11473504" cy="53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59D406D-F9DF-6015-6F0F-09E478A77093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早見表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663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7FF9D-D15C-60C6-003D-CF96B07B7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BCFBC9-E830-9B96-5A03-CF233046C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9D81212-9110-85E7-14E4-711389657C94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94136F2B-95E4-E59D-7DB0-3564A442BEF0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PART1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妻が支払う「所得税」の壁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F8D12B6-22F6-3B3D-7DA1-EAAE9C62D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8" y="1315547"/>
            <a:ext cx="11473504" cy="53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CB10A0-08C4-F062-D6EF-824F99EBE03A}"/>
              </a:ext>
            </a:extLst>
          </p:cNvPr>
          <p:cNvSpPr/>
          <p:nvPr/>
        </p:nvSpPr>
        <p:spPr>
          <a:xfrm>
            <a:off x="5127812" y="1257165"/>
            <a:ext cx="2300941" cy="543814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7DB078-EA2F-795D-61D5-7C60C1EAF621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</p:spTree>
    <p:extLst>
      <p:ext uri="{BB962C8B-B14F-4D97-AF65-F5344CB8AC3E}">
        <p14:creationId xmlns:p14="http://schemas.microsoft.com/office/powerpoint/2010/main" val="1349928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BFF0A5-D91A-EFF1-5801-20EC9BF5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36871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01D05BC-BA3A-3891-235C-7B6CD13D547C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271E3315-D5DF-0A93-CF4B-E06DB6561921}"/>
              </a:ext>
            </a:extLst>
          </p:cNvPr>
          <p:cNvSpPr txBox="1">
            <a:spLocks/>
          </p:cNvSpPr>
          <p:nvPr/>
        </p:nvSpPr>
        <p:spPr>
          <a:xfrm>
            <a:off x="349624" y="799332"/>
            <a:ext cx="9521740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【24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→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】所得税が発生し始める「壁」が103万→160万円に</a:t>
            </a: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D84A65BA-339D-1F7C-1045-FCEBB2D128E0}"/>
              </a:ext>
            </a:extLst>
          </p:cNvPr>
          <p:cNvSpPr/>
          <p:nvPr/>
        </p:nvSpPr>
        <p:spPr>
          <a:xfrm>
            <a:off x="4510312" y="1942618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0"/>
                </a:lnTo>
                <a:lnTo>
                  <a:pt x="0" y="4766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360B5556-B1B4-1019-B59D-C372CC4D271D}"/>
              </a:ext>
            </a:extLst>
          </p:cNvPr>
          <p:cNvSpPr/>
          <p:nvPr/>
        </p:nvSpPr>
        <p:spPr>
          <a:xfrm>
            <a:off x="9086336" y="1914151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1"/>
                </a:lnTo>
                <a:lnTo>
                  <a:pt x="0" y="47661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TextBox 45">
            <a:extLst>
              <a:ext uri="{FF2B5EF4-FFF2-40B4-BE49-F238E27FC236}">
                <a16:creationId xmlns:a16="http://schemas.microsoft.com/office/drawing/2014/main" id="{C5DAAE98-F9A6-A9FC-8BC4-7C23348EAAF4}"/>
              </a:ext>
            </a:extLst>
          </p:cNvPr>
          <p:cNvSpPr txBox="1"/>
          <p:nvPr/>
        </p:nvSpPr>
        <p:spPr>
          <a:xfrm>
            <a:off x="9648862" y="1901720"/>
            <a:ext cx="1954325" cy="44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62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103万円</a:t>
            </a:r>
          </a:p>
        </p:txBody>
      </p:sp>
      <p:sp>
        <p:nvSpPr>
          <p:cNvPr id="54" name="TextBox 48">
            <a:extLst>
              <a:ext uri="{FF2B5EF4-FFF2-40B4-BE49-F238E27FC236}">
                <a16:creationId xmlns:a16="http://schemas.microsoft.com/office/drawing/2014/main" id="{2C44DE84-D1FC-B726-DC2E-848A5C123689}"/>
              </a:ext>
            </a:extLst>
          </p:cNvPr>
          <p:cNvSpPr txBox="1"/>
          <p:nvPr/>
        </p:nvSpPr>
        <p:spPr>
          <a:xfrm>
            <a:off x="349624" y="1269901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2024年まで</a:t>
            </a:r>
          </a:p>
        </p:txBody>
      </p:sp>
      <p:sp>
        <p:nvSpPr>
          <p:cNvPr id="56" name="TextBox 50">
            <a:extLst>
              <a:ext uri="{FF2B5EF4-FFF2-40B4-BE49-F238E27FC236}">
                <a16:creationId xmlns:a16="http://schemas.microsoft.com/office/drawing/2014/main" id="{04E467D7-A208-89A4-8B6D-DDA90DB90B5D}"/>
              </a:ext>
            </a:extLst>
          </p:cNvPr>
          <p:cNvSpPr txBox="1"/>
          <p:nvPr/>
        </p:nvSpPr>
        <p:spPr>
          <a:xfrm>
            <a:off x="1057762" y="2631078"/>
            <a:ext cx="10811027" cy="10332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   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：178万円（額面）</a:t>
            </a:r>
          </a:p>
          <a:p>
            <a:pPr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課税所得：178万円－基礎控除48万円－給与所得控除55万円＝75万円</a:t>
            </a:r>
          </a:p>
          <a:p>
            <a:pPr marL="0" lvl="0" indent="0"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所得税額：75万円×所得税率5%=37,500円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E3D0D0D9-8FCB-0B8B-BCF8-E238F5F896D2}"/>
              </a:ext>
            </a:extLst>
          </p:cNvPr>
          <p:cNvSpPr/>
          <p:nvPr/>
        </p:nvSpPr>
        <p:spPr>
          <a:xfrm>
            <a:off x="1057762" y="1778620"/>
            <a:ext cx="2050520" cy="705320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基礎控除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ja-JP" altLang="en-US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C7419093-25D9-AB35-2ED1-CAE44A1FB649}"/>
              </a:ext>
            </a:extLst>
          </p:cNvPr>
          <p:cNvSpPr/>
          <p:nvPr/>
        </p:nvSpPr>
        <p:spPr>
          <a:xfrm>
            <a:off x="5374365" y="1813514"/>
            <a:ext cx="2701812" cy="705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給与所得控除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162.5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万円までの最低額</a:t>
            </a:r>
          </a:p>
        </p:txBody>
      </p:sp>
      <p:sp>
        <p:nvSpPr>
          <p:cNvPr id="65" name="Freeform 20">
            <a:extLst>
              <a:ext uri="{FF2B5EF4-FFF2-40B4-BE49-F238E27FC236}">
                <a16:creationId xmlns:a16="http://schemas.microsoft.com/office/drawing/2014/main" id="{D709B7D4-D6D6-84FC-AE29-CCAFF97BFE4F}"/>
              </a:ext>
            </a:extLst>
          </p:cNvPr>
          <p:cNvSpPr/>
          <p:nvPr/>
        </p:nvSpPr>
        <p:spPr>
          <a:xfrm>
            <a:off x="4510312" y="4463478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0"/>
                </a:lnTo>
                <a:lnTo>
                  <a:pt x="0" y="4766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Freeform 21">
            <a:extLst>
              <a:ext uri="{FF2B5EF4-FFF2-40B4-BE49-F238E27FC236}">
                <a16:creationId xmlns:a16="http://schemas.microsoft.com/office/drawing/2014/main" id="{AAAFBCCD-358F-EF2B-BEC5-7AA9B703A0FE}"/>
              </a:ext>
            </a:extLst>
          </p:cNvPr>
          <p:cNvSpPr/>
          <p:nvPr/>
        </p:nvSpPr>
        <p:spPr>
          <a:xfrm>
            <a:off x="9086336" y="4446049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1"/>
                </a:lnTo>
                <a:lnTo>
                  <a:pt x="0" y="47661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TextBox 45">
            <a:extLst>
              <a:ext uri="{FF2B5EF4-FFF2-40B4-BE49-F238E27FC236}">
                <a16:creationId xmlns:a16="http://schemas.microsoft.com/office/drawing/2014/main" id="{8570B6AB-7637-6999-8412-7D76B528C5F0}"/>
              </a:ext>
            </a:extLst>
          </p:cNvPr>
          <p:cNvSpPr txBox="1"/>
          <p:nvPr/>
        </p:nvSpPr>
        <p:spPr>
          <a:xfrm>
            <a:off x="9648862" y="4433618"/>
            <a:ext cx="1954325" cy="44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62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160万円</a:t>
            </a:r>
          </a:p>
        </p:txBody>
      </p:sp>
      <p:sp>
        <p:nvSpPr>
          <p:cNvPr id="68" name="TextBox 48">
            <a:extLst>
              <a:ext uri="{FF2B5EF4-FFF2-40B4-BE49-F238E27FC236}">
                <a16:creationId xmlns:a16="http://schemas.microsoft.com/office/drawing/2014/main" id="{7DEB2C83-B23C-17F3-5955-B186A146737D}"/>
              </a:ext>
            </a:extLst>
          </p:cNvPr>
          <p:cNvSpPr txBox="1"/>
          <p:nvPr/>
        </p:nvSpPr>
        <p:spPr>
          <a:xfrm>
            <a:off x="349624" y="3801799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2025年</a:t>
            </a:r>
          </a:p>
        </p:txBody>
      </p:sp>
      <p:sp>
        <p:nvSpPr>
          <p:cNvPr id="69" name="TextBox 50">
            <a:extLst>
              <a:ext uri="{FF2B5EF4-FFF2-40B4-BE49-F238E27FC236}">
                <a16:creationId xmlns:a16="http://schemas.microsoft.com/office/drawing/2014/main" id="{598ABD62-D4F2-0A68-270E-FA34074F4C31}"/>
              </a:ext>
            </a:extLst>
          </p:cNvPr>
          <p:cNvSpPr txBox="1"/>
          <p:nvPr/>
        </p:nvSpPr>
        <p:spPr>
          <a:xfrm>
            <a:off x="1057762" y="5162976"/>
            <a:ext cx="10811027" cy="10332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   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：178万円（額面）</a:t>
            </a:r>
          </a:p>
          <a:p>
            <a:pPr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課税所得：178万円－基礎控除95万円－給与所得控除65万円＝18万円</a:t>
            </a:r>
          </a:p>
          <a:p>
            <a:pPr marL="0" lvl="0" indent="0"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所得税額：18万円×所得税率5%=9,000円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6FDCA74E-3358-9662-758B-40EC783DEAAB}"/>
              </a:ext>
            </a:extLst>
          </p:cNvPr>
          <p:cNvSpPr/>
          <p:nvPr/>
        </p:nvSpPr>
        <p:spPr>
          <a:xfrm>
            <a:off x="1057762" y="4340152"/>
            <a:ext cx="3072381" cy="705320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基礎控除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95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3,999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円以下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47C787A8-6605-C0F3-3E60-5702AFA7A583}"/>
              </a:ext>
            </a:extLst>
          </p:cNvPr>
          <p:cNvSpPr/>
          <p:nvPr/>
        </p:nvSpPr>
        <p:spPr>
          <a:xfrm>
            <a:off x="5374365" y="4345412"/>
            <a:ext cx="3413694" cy="705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給与所得控除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万円までの最低額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5F649B66-AB27-1C44-C8F1-B7BF729D6693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</p:spTree>
    <p:extLst>
      <p:ext uri="{BB962C8B-B14F-4D97-AF65-F5344CB8AC3E}">
        <p14:creationId xmlns:p14="http://schemas.microsoft.com/office/powerpoint/2010/main" val="3193633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DF8A0-68F6-22CE-E8D5-8BBE35700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4A3442-C814-6A93-FCDE-7DBF1110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10515600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A9ACDB5E-663F-F8FD-8C3D-129EE33BBE50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A206EDFB-3637-86D4-90F0-2D46B10B1C5C}"/>
              </a:ext>
            </a:extLst>
          </p:cNvPr>
          <p:cNvSpPr txBox="1">
            <a:spLocks/>
          </p:cNvSpPr>
          <p:nvPr/>
        </p:nvSpPr>
        <p:spPr>
          <a:xfrm>
            <a:off x="349624" y="799332"/>
            <a:ext cx="9521740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【25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年→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26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年シン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】所得税が発生し始める「壁」が178万円に</a:t>
            </a:r>
          </a:p>
        </p:txBody>
      </p:sp>
      <p:sp>
        <p:nvSpPr>
          <p:cNvPr id="65" name="Freeform 20">
            <a:extLst>
              <a:ext uri="{FF2B5EF4-FFF2-40B4-BE49-F238E27FC236}">
                <a16:creationId xmlns:a16="http://schemas.microsoft.com/office/drawing/2014/main" id="{0E1AEF60-2620-0C10-647C-B32329880F26}"/>
              </a:ext>
            </a:extLst>
          </p:cNvPr>
          <p:cNvSpPr/>
          <p:nvPr/>
        </p:nvSpPr>
        <p:spPr>
          <a:xfrm>
            <a:off x="4510312" y="1810321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0"/>
                </a:lnTo>
                <a:lnTo>
                  <a:pt x="0" y="4766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Freeform 21">
            <a:extLst>
              <a:ext uri="{FF2B5EF4-FFF2-40B4-BE49-F238E27FC236}">
                <a16:creationId xmlns:a16="http://schemas.microsoft.com/office/drawing/2014/main" id="{903F35B0-2C04-D661-7F0D-A03F499A4A11}"/>
              </a:ext>
            </a:extLst>
          </p:cNvPr>
          <p:cNvSpPr/>
          <p:nvPr/>
        </p:nvSpPr>
        <p:spPr>
          <a:xfrm>
            <a:off x="9086336" y="1792892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1"/>
                </a:lnTo>
                <a:lnTo>
                  <a:pt x="0" y="47661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TextBox 45">
            <a:extLst>
              <a:ext uri="{FF2B5EF4-FFF2-40B4-BE49-F238E27FC236}">
                <a16:creationId xmlns:a16="http://schemas.microsoft.com/office/drawing/2014/main" id="{19777D80-3490-7627-C927-C1B31326E175}"/>
              </a:ext>
            </a:extLst>
          </p:cNvPr>
          <p:cNvSpPr txBox="1"/>
          <p:nvPr/>
        </p:nvSpPr>
        <p:spPr>
          <a:xfrm>
            <a:off x="9648862" y="1780461"/>
            <a:ext cx="1954325" cy="44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62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5153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160万円</a:t>
            </a:r>
          </a:p>
        </p:txBody>
      </p:sp>
      <p:sp>
        <p:nvSpPr>
          <p:cNvPr id="68" name="TextBox 48">
            <a:extLst>
              <a:ext uri="{FF2B5EF4-FFF2-40B4-BE49-F238E27FC236}">
                <a16:creationId xmlns:a16="http://schemas.microsoft.com/office/drawing/2014/main" id="{2316D44C-9D11-BC5E-ED84-87D74BF4BC07}"/>
              </a:ext>
            </a:extLst>
          </p:cNvPr>
          <p:cNvSpPr txBox="1"/>
          <p:nvPr/>
        </p:nvSpPr>
        <p:spPr>
          <a:xfrm>
            <a:off x="349624" y="1148642"/>
            <a:ext cx="4574812" cy="420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2025年</a:t>
            </a:r>
          </a:p>
        </p:txBody>
      </p:sp>
      <p:sp>
        <p:nvSpPr>
          <p:cNvPr id="69" name="TextBox 50">
            <a:extLst>
              <a:ext uri="{FF2B5EF4-FFF2-40B4-BE49-F238E27FC236}">
                <a16:creationId xmlns:a16="http://schemas.microsoft.com/office/drawing/2014/main" id="{2D66A6C9-BB4E-D06B-2AA5-C9B00FEE99D6}"/>
              </a:ext>
            </a:extLst>
          </p:cNvPr>
          <p:cNvSpPr txBox="1"/>
          <p:nvPr/>
        </p:nvSpPr>
        <p:spPr>
          <a:xfrm>
            <a:off x="1057762" y="2509819"/>
            <a:ext cx="10811027" cy="10332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   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：178万円（額面）</a:t>
            </a:r>
          </a:p>
          <a:p>
            <a:pPr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課税所得：178万円－基礎控除95万円－給与所得控除65万円＝18万円</a:t>
            </a:r>
          </a:p>
          <a:p>
            <a:pPr marL="0" lvl="0" indent="0"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所得税額：18万円×所得税率5%=9,000円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46091C78-5309-CCC3-6332-9D59186F0FA7}"/>
              </a:ext>
            </a:extLst>
          </p:cNvPr>
          <p:cNvSpPr/>
          <p:nvPr/>
        </p:nvSpPr>
        <p:spPr>
          <a:xfrm>
            <a:off x="1057762" y="1686995"/>
            <a:ext cx="2644909" cy="705320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基礎控除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95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3,999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円以下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7E6545C5-5142-FD82-F489-26AD0C43E717}"/>
              </a:ext>
            </a:extLst>
          </p:cNvPr>
          <p:cNvSpPr/>
          <p:nvPr/>
        </p:nvSpPr>
        <p:spPr>
          <a:xfrm>
            <a:off x="5374365" y="1692255"/>
            <a:ext cx="2904330" cy="705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給与所得控除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万円までの最低額</a:t>
            </a:r>
          </a:p>
        </p:txBody>
      </p:sp>
      <p:sp>
        <p:nvSpPr>
          <p:cNvPr id="3" name="Freeform 20">
            <a:extLst>
              <a:ext uri="{FF2B5EF4-FFF2-40B4-BE49-F238E27FC236}">
                <a16:creationId xmlns:a16="http://schemas.microsoft.com/office/drawing/2014/main" id="{C598EFDD-2FF6-07A1-BF6C-E004201D87A4}"/>
              </a:ext>
            </a:extLst>
          </p:cNvPr>
          <p:cNvSpPr/>
          <p:nvPr/>
        </p:nvSpPr>
        <p:spPr>
          <a:xfrm>
            <a:off x="4510312" y="4536982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0"/>
                </a:lnTo>
                <a:lnTo>
                  <a:pt x="0" y="47661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Freeform 21">
            <a:extLst>
              <a:ext uri="{FF2B5EF4-FFF2-40B4-BE49-F238E27FC236}">
                <a16:creationId xmlns:a16="http://schemas.microsoft.com/office/drawing/2014/main" id="{69DF5D4B-6C7D-E350-C059-8768D6D072B9}"/>
              </a:ext>
            </a:extLst>
          </p:cNvPr>
          <p:cNvSpPr/>
          <p:nvPr/>
        </p:nvSpPr>
        <p:spPr>
          <a:xfrm>
            <a:off x="9086336" y="4519553"/>
            <a:ext cx="476610" cy="476610"/>
          </a:xfrm>
          <a:custGeom>
            <a:avLst/>
            <a:gdLst/>
            <a:ahLst/>
            <a:cxnLst/>
            <a:rect l="l" t="t" r="r" b="b"/>
            <a:pathLst>
              <a:path w="476610" h="476610">
                <a:moveTo>
                  <a:pt x="0" y="0"/>
                </a:moveTo>
                <a:lnTo>
                  <a:pt x="476610" y="0"/>
                </a:lnTo>
                <a:lnTo>
                  <a:pt x="476610" y="476611"/>
                </a:lnTo>
                <a:lnTo>
                  <a:pt x="0" y="47661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Box 45">
            <a:extLst>
              <a:ext uri="{FF2B5EF4-FFF2-40B4-BE49-F238E27FC236}">
                <a16:creationId xmlns:a16="http://schemas.microsoft.com/office/drawing/2014/main" id="{5A44EC44-8FE4-1D96-865F-4170AC11FDBA}"/>
              </a:ext>
            </a:extLst>
          </p:cNvPr>
          <p:cNvSpPr txBox="1"/>
          <p:nvPr/>
        </p:nvSpPr>
        <p:spPr>
          <a:xfrm>
            <a:off x="9648862" y="4507122"/>
            <a:ext cx="1954325" cy="445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62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178万円</a:t>
            </a:r>
          </a:p>
        </p:txBody>
      </p:sp>
      <p:sp>
        <p:nvSpPr>
          <p:cNvPr id="7" name="TextBox 48">
            <a:extLst>
              <a:ext uri="{FF2B5EF4-FFF2-40B4-BE49-F238E27FC236}">
                <a16:creationId xmlns:a16="http://schemas.microsoft.com/office/drawing/2014/main" id="{898950DF-ADAC-1A5A-E300-E514AF344AE8}"/>
              </a:ext>
            </a:extLst>
          </p:cNvPr>
          <p:cNvSpPr txBox="1"/>
          <p:nvPr/>
        </p:nvSpPr>
        <p:spPr>
          <a:xfrm>
            <a:off x="349624" y="3607115"/>
            <a:ext cx="1884212" cy="4208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862"/>
              </a:lnSpc>
              <a:spcBef>
                <a:spcPct val="0"/>
              </a:spcBef>
            </a:pP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■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2026</a:t>
            </a:r>
            <a:r>
              <a:rPr lang="ja-JP" alt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・</a:t>
            </a:r>
            <a:r>
              <a:rPr lang="en-US" altLang="ja-JP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2027</a:t>
            </a:r>
            <a:r>
              <a:rPr lang="en-US" b="1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 Bold"/>
                <a:sym typeface="たづがね角ゴシック Info Bold"/>
              </a:rPr>
              <a:t>年</a:t>
            </a:r>
          </a:p>
        </p:txBody>
      </p:sp>
      <p:sp>
        <p:nvSpPr>
          <p:cNvPr id="8" name="TextBox 50">
            <a:extLst>
              <a:ext uri="{FF2B5EF4-FFF2-40B4-BE49-F238E27FC236}">
                <a16:creationId xmlns:a16="http://schemas.microsoft.com/office/drawing/2014/main" id="{2EAA04D5-AC81-F425-FF0A-37CB36F9FDD7}"/>
              </a:ext>
            </a:extLst>
          </p:cNvPr>
          <p:cNvSpPr txBox="1"/>
          <p:nvPr/>
        </p:nvSpPr>
        <p:spPr>
          <a:xfrm>
            <a:off x="1057762" y="5236480"/>
            <a:ext cx="10811027" cy="10332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en-US" dirty="0" err="1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年収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   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 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：178万円（額面）</a:t>
            </a:r>
          </a:p>
          <a:p>
            <a:pPr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課税所得：178万円－基礎控除104万円－給与所得控除74万円＝0円</a:t>
            </a:r>
          </a:p>
          <a:p>
            <a:pPr marL="0" lvl="0" indent="0" algn="just">
              <a:lnSpc>
                <a:spcPts val="2840"/>
              </a:lnSpc>
            </a:pP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  <a:cs typeface="たづがね角ゴシック Info"/>
                <a:sym typeface="たづがね角ゴシック Info"/>
              </a:rPr>
              <a:t>所得税額：0円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BAD8DE8-AFEF-8315-2C39-1EFF95A2645C}"/>
              </a:ext>
            </a:extLst>
          </p:cNvPr>
          <p:cNvSpPr/>
          <p:nvPr/>
        </p:nvSpPr>
        <p:spPr>
          <a:xfrm>
            <a:off x="1057762" y="4413656"/>
            <a:ext cx="3072381" cy="705320"/>
          </a:xfrm>
          <a:prstGeom prst="rect">
            <a:avLst/>
          </a:prstGeom>
          <a:solidFill>
            <a:srgbClr val="DDEB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基礎控除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104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665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5,556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円以下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21AEA9B-EAC3-C067-3C34-BB13CC5850DF}"/>
              </a:ext>
            </a:extLst>
          </p:cNvPr>
          <p:cNvSpPr/>
          <p:nvPr/>
        </p:nvSpPr>
        <p:spPr>
          <a:xfrm>
            <a:off x="5374365" y="4418916"/>
            <a:ext cx="3413694" cy="705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給与所得控除 </a:t>
            </a:r>
            <a:r>
              <a:rPr lang="en-US" altLang="ja-JP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74</a:t>
            </a: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年収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万円までの最低額</a:t>
            </a:r>
          </a:p>
        </p:txBody>
      </p:sp>
      <p:sp>
        <p:nvSpPr>
          <p:cNvPr id="18" name="TextBox 50">
            <a:extLst>
              <a:ext uri="{FF2B5EF4-FFF2-40B4-BE49-F238E27FC236}">
                <a16:creationId xmlns:a16="http://schemas.microsoft.com/office/drawing/2014/main" id="{6E31014B-4652-3F3B-14E1-B409F25A9BFD}"/>
              </a:ext>
            </a:extLst>
          </p:cNvPr>
          <p:cNvSpPr txBox="1"/>
          <p:nvPr/>
        </p:nvSpPr>
        <p:spPr>
          <a:xfrm>
            <a:off x="579083" y="3966522"/>
            <a:ext cx="9462160" cy="3150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40"/>
              </a:lnSpc>
            </a:pP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2028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年分以降は物価上昇率を踏まえて見直し（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今回の改正で明文化）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B86F42A-3FD6-916D-07B8-DEEFAA592F16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  <p:pic>
        <p:nvPicPr>
          <p:cNvPr id="1026" name="Picture 2" descr="元気なおばさんのイラスト">
            <a:extLst>
              <a:ext uri="{FF2B5EF4-FFF2-40B4-BE49-F238E27FC236}">
                <a16:creationId xmlns:a16="http://schemas.microsoft.com/office/drawing/2014/main" id="{BD05F455-0C34-348E-0EE2-AA5AF03C9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1510" y="4952372"/>
            <a:ext cx="1382756" cy="1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825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B0D3C-F681-AC24-E198-3CEF30ECC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75D47-859A-60EE-8361-A5DB827C6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147" y="162690"/>
            <a:ext cx="9419665" cy="457835"/>
          </a:xfrm>
        </p:spPr>
        <p:txBody>
          <a:bodyPr>
            <a:norm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年度税制改正対応　シン「年収の壁」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22644EF-9FD2-AD13-6058-6EE49C73A513}"/>
              </a:ext>
            </a:extLst>
          </p:cNvPr>
          <p:cNvCxnSpPr/>
          <p:nvPr/>
        </p:nvCxnSpPr>
        <p:spPr>
          <a:xfrm>
            <a:off x="349624" y="620525"/>
            <a:ext cx="1142327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99845C7-295F-0331-1DDE-EA1AFB9A0C44}"/>
              </a:ext>
            </a:extLst>
          </p:cNvPr>
          <p:cNvSpPr txBox="1">
            <a:spLocks/>
          </p:cNvSpPr>
          <p:nvPr/>
        </p:nvSpPr>
        <p:spPr>
          <a:xfrm>
            <a:off x="349623" y="799332"/>
            <a:ext cx="11581719" cy="457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PART2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夫の所得税に係る「扶養」の壁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2B4226A-10F6-3C95-6981-05612B8E8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48" y="1315547"/>
            <a:ext cx="11473504" cy="53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A76F542-2482-95C1-DA87-848C40CD4877}"/>
              </a:ext>
            </a:extLst>
          </p:cNvPr>
          <p:cNvSpPr/>
          <p:nvPr/>
        </p:nvSpPr>
        <p:spPr>
          <a:xfrm>
            <a:off x="9600519" y="1273715"/>
            <a:ext cx="2300941" cy="543814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EBB892-010B-0F60-E23E-AFBD70C49CE6}"/>
              </a:ext>
            </a:extLst>
          </p:cNvPr>
          <p:cNvSpPr/>
          <p:nvPr/>
        </p:nvSpPr>
        <p:spPr>
          <a:xfrm>
            <a:off x="10307782" y="147322"/>
            <a:ext cx="1444323" cy="365117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税金編</a:t>
            </a:r>
          </a:p>
        </p:txBody>
      </p:sp>
    </p:spTree>
    <p:extLst>
      <p:ext uri="{BB962C8B-B14F-4D97-AF65-F5344CB8AC3E}">
        <p14:creationId xmlns:p14="http://schemas.microsoft.com/office/powerpoint/2010/main" val="201060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2045</TotalTime>
  <Words>1609</Words>
  <Application>Microsoft Office PowerPoint</Application>
  <PresentationFormat>ワイド画面</PresentationFormat>
  <Paragraphs>238</Paragraphs>
  <Slides>16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1" baseType="lpstr">
      <vt:lpstr>Meiryo UI</vt:lpstr>
      <vt:lpstr>游ゴシック</vt:lpstr>
      <vt:lpstr>游ゴシック Light</vt:lpstr>
      <vt:lpstr>Arial</vt:lpstr>
      <vt:lpstr>Office テーマ</vt:lpstr>
      <vt:lpstr>令和8年度税制改正対応 シン「年収の壁」 ※本資料は、2026年3月15日時点の情報に基づきます。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  <vt:lpstr>令和8年度税制改正対応　シン「年収の壁」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Tomohiro KAMINAKA</dc:creator>
  <cp:lastModifiedBy>Tomohiro KAMINAKA</cp:lastModifiedBy>
  <cp:revision>26</cp:revision>
  <cp:lastPrinted>2026-03-16T08:39:58Z</cp:lastPrinted>
  <dcterms:created xsi:type="dcterms:W3CDTF">2026-02-26T10:57:42Z</dcterms:created>
  <dcterms:modified xsi:type="dcterms:W3CDTF">2026-03-16T08:42:22Z</dcterms:modified>
</cp:coreProperties>
</file>