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57" r:id="rId3"/>
    <p:sldId id="270" r:id="rId4"/>
    <p:sldId id="271" r:id="rId5"/>
    <p:sldId id="272" r:id="rId6"/>
    <p:sldId id="273" r:id="rId7"/>
    <p:sldId id="268" r:id="rId8"/>
    <p:sldId id="291" r:id="rId9"/>
    <p:sldId id="293" r:id="rId10"/>
    <p:sldId id="295" r:id="rId11"/>
    <p:sldId id="296" r:id="rId12"/>
    <p:sldId id="297" r:id="rId13"/>
    <p:sldId id="298" r:id="rId14"/>
    <p:sldId id="299" r:id="rId15"/>
    <p:sldId id="300" r:id="rId16"/>
  </p:sldIdLst>
  <p:sldSz cx="12192000" cy="6858000"/>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1946" autoAdjust="0"/>
  </p:normalViewPr>
  <p:slideViewPr>
    <p:cSldViewPr snapToGrid="0">
      <p:cViewPr varScale="1">
        <p:scale>
          <a:sx n="80" d="100"/>
          <a:sy n="80" d="100"/>
        </p:scale>
        <p:origin x="447"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300"/>
          </a:xfrm>
          <a:prstGeom prst="rect">
            <a:avLst/>
          </a:prstGeom>
        </p:spPr>
        <p:txBody>
          <a:bodyPr vert="horz" lIns="91440" tIns="45720" rIns="91440" bIns="45720" rtlCol="0"/>
          <a:lstStyle>
            <a:lvl1pPr algn="r">
              <a:defRPr sz="1200"/>
            </a:lvl1pPr>
          </a:lstStyle>
          <a:p>
            <a:fld id="{E3EEC6B0-FE00-4A31-9FC5-E54C66217EE8}" type="datetimeFigureOut">
              <a:rPr kumimoji="1" lang="ja-JP" altLang="en-US" smtClean="0"/>
              <a:t>2026/3/8</a:t>
            </a:fld>
            <a:endParaRPr kumimoji="1" lang="ja-JP" altLang="en-US"/>
          </a:p>
        </p:txBody>
      </p:sp>
      <p:sp>
        <p:nvSpPr>
          <p:cNvPr id="4" name="スライド イメージ プレースホルダー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388"/>
            <a:ext cx="5486400" cy="38893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950"/>
            <a:ext cx="29718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950"/>
            <a:ext cx="2971800" cy="495300"/>
          </a:xfrm>
          <a:prstGeom prst="rect">
            <a:avLst/>
          </a:prstGeom>
        </p:spPr>
        <p:txBody>
          <a:bodyPr vert="horz" lIns="91440" tIns="45720" rIns="91440" bIns="45720" rtlCol="0" anchor="b"/>
          <a:lstStyle>
            <a:lvl1pPr algn="r">
              <a:defRPr sz="1200"/>
            </a:lvl1pPr>
          </a:lstStyle>
          <a:p>
            <a:fld id="{6DA715A6-A9F4-4240-B40D-F24CDF21C80C}" type="slidenum">
              <a:rPr kumimoji="1" lang="ja-JP" altLang="en-US" smtClean="0"/>
              <a:t>‹#›</a:t>
            </a:fld>
            <a:endParaRPr kumimoji="1" lang="ja-JP" altLang="en-US"/>
          </a:p>
        </p:txBody>
      </p:sp>
    </p:spTree>
    <p:extLst>
      <p:ext uri="{BB962C8B-B14F-4D97-AF65-F5344CB8AC3E}">
        <p14:creationId xmlns:p14="http://schemas.microsoft.com/office/powerpoint/2010/main" val="347513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A715A6-A9F4-4240-B40D-F24CDF21C80C}" type="slidenum">
              <a:rPr kumimoji="1" lang="ja-JP" altLang="en-US" smtClean="0"/>
              <a:t>2</a:t>
            </a:fld>
            <a:endParaRPr kumimoji="1" lang="ja-JP" altLang="en-US"/>
          </a:p>
        </p:txBody>
      </p:sp>
    </p:spTree>
    <p:extLst>
      <p:ext uri="{BB962C8B-B14F-4D97-AF65-F5344CB8AC3E}">
        <p14:creationId xmlns:p14="http://schemas.microsoft.com/office/powerpoint/2010/main" val="177046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 60歳からの資産形成におすすめはどのようなものがありますか？</a:t>
            </a:r>
          </a:p>
          <a:p>
            <a:r>
              <a:rPr lang="en-US"/>
              <a:t>野尻哲史『60代からの資産使い切り法』</a:t>
            </a:r>
          </a:p>
          <a:p>
            <a:r>
              <a:rPr lang="en-US"/>
              <a:t>資産活用</a:t>
            </a:r>
          </a:p>
          <a:p>
            <a:endParaRPr lang="en-US"/>
          </a:p>
          <a:p>
            <a:r>
              <a:rPr lang="en-US"/>
              <a:t>退職時点で一気に運用を止めると考えず、部分的に運用を止めていくことを考える</a:t>
            </a:r>
          </a:p>
          <a:p>
            <a:endParaRPr lang="en-US"/>
          </a:p>
          <a:p>
            <a:endParaRPr lang="en-US"/>
          </a:p>
          <a:p>
            <a:r>
              <a:rPr lang="en-US"/>
              <a:t>すべて銀行預金にする以外・・・やってはいけない</a:t>
            </a:r>
          </a:p>
          <a:p>
            <a:r>
              <a:rPr lang="en-US"/>
              <a:t>（1）：行きあたりばったりの投資</a:t>
            </a:r>
          </a:p>
          <a:p>
            <a:r>
              <a:rPr lang="en-US"/>
              <a:t>（2）：将来の家計収支を知らないままの投資</a:t>
            </a:r>
          </a:p>
          <a:p>
            <a:r>
              <a:rPr lang="en-US"/>
              <a:t>（3）：勧められてよく分からないまま始める投資</a:t>
            </a:r>
          </a:p>
          <a:p>
            <a:r>
              <a:rPr lang="en-US"/>
              <a:t>●退職金プラン</a:t>
            </a:r>
          </a:p>
          <a:p>
            <a:r>
              <a:rPr lang="en-US"/>
              <a:t>●仕組債</a:t>
            </a:r>
          </a:p>
          <a:p>
            <a:r>
              <a:rPr lang="en-US"/>
              <a:t>●ファンドラップ</a:t>
            </a:r>
          </a:p>
          <a:p>
            <a:r>
              <a:rPr lang="en-US"/>
              <a:t>●外貨建て保険</a:t>
            </a:r>
          </a:p>
          <a:p>
            <a:r>
              <a:rPr lang="en-US"/>
              <a:t>●毎月分配型の投資信託</a:t>
            </a:r>
          </a:p>
          <a:p>
            <a:r>
              <a:rPr lang="en-US"/>
              <a:t>●不動産投資</a:t>
            </a:r>
          </a:p>
          <a:p>
            <a:r>
              <a:rPr lang="en-US"/>
              <a:t>●1つの銘柄への集中投資</a:t>
            </a:r>
          </a:p>
          <a:p>
            <a:r>
              <a:rPr lang="en-US"/>
              <a:t>●暗号資産</a:t>
            </a:r>
          </a:p>
          <a:p>
            <a:r>
              <a:rPr lang="en-US"/>
              <a:t>●FX</a:t>
            </a:r>
          </a:p>
          <a:p>
            <a:r>
              <a:rPr lang="en-US"/>
              <a:t>暗号資産やFXなど、（不勉強のまま）自分でもよく分からないものへ足を踏み込む必要はありません。</a:t>
            </a:r>
          </a:p>
          <a:p>
            <a:endParaRPr lang="en-US"/>
          </a:p>
          <a:p>
            <a:r>
              <a:rPr lang="en-US"/>
              <a:t>50歳以上がやってはいけない「3つの投資」</a:t>
            </a:r>
          </a:p>
          <a:p>
            <a:r>
              <a:rPr lang="en-US"/>
              <a:t>https://fpcafe.jp/mocha/4389</a:t>
            </a:r>
          </a:p>
          <a:p>
            <a:endParaRPr lang="en-US"/>
          </a:p>
          <a:p>
            <a:r>
              <a:rPr lang="en-US"/>
              <a:t>Q. これから子どもを育てていく世代が、NISAやiDeCo、貯金や投資のバランスなどをどう取っていけば良いか具体的な例を挙げてお話いただけるとありがたいです。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 積立NISA、確定拠出年金の優先度、その他始めるべきもの</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https://www.nikkei.com/article/DGXZQOUB23A1H0T21C24A2000000/</a:t>
            </a:r>
          </a:p>
          <a:p>
            <a:r>
              <a:rPr lang="en-US"/>
              <a:t>https://www.nta.go.jp/taxes/shiraberu/taxanswer/shotoku/1180.htm</a:t>
            </a:r>
          </a:p>
          <a:p>
            <a:r>
              <a:rPr lang="en-US"/>
              <a:t>https://www.aeonbank.co.jp/column/tax/nenshuunokabe/103mannokabe/</a:t>
            </a:r>
          </a:p>
          <a:p>
            <a:r>
              <a:rPr lang="en-US"/>
              <a:t>https://www.nhk.or.jp/shutoken/articles/101/017/12/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 積立NISA、確定拠出年金の優先度、その他始めるべきもの</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BF5D6-6BBE-7612-3A6E-B9C1F2A0C5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B2DB96-DDA4-F874-1C84-4D5717A126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3C73CD-1351-501D-808F-DE32863E65F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2EEB20-CC2D-940B-4C1C-5B7B2F1597DC}"/>
              </a:ext>
            </a:extLst>
          </p:cNvPr>
          <p:cNvSpPr>
            <a:spLocks noGrp="1"/>
          </p:cNvSpPr>
          <p:nvPr>
            <p:ph type="sldNum" sz="quarter" idx="5"/>
          </p:nvPr>
        </p:nvSpPr>
        <p:spPr/>
        <p:txBody>
          <a:bodyPr/>
          <a:lstStyle/>
          <a:p>
            <a:fld id="{6DA715A6-A9F4-4240-B40D-F24CDF21C80C}" type="slidenum">
              <a:rPr kumimoji="1" lang="ja-JP" altLang="en-US" smtClean="0"/>
              <a:t>3</a:t>
            </a:fld>
            <a:endParaRPr kumimoji="1" lang="ja-JP" altLang="en-US"/>
          </a:p>
        </p:txBody>
      </p:sp>
    </p:spTree>
    <p:extLst>
      <p:ext uri="{BB962C8B-B14F-4D97-AF65-F5344CB8AC3E}">
        <p14:creationId xmlns:p14="http://schemas.microsoft.com/office/powerpoint/2010/main" val="141426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9562-B679-16E6-2521-D63731E7AE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9F2B7C-2AD7-FBE9-17E9-E5225632B5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04F14A-05D3-EE27-7E8E-0A7846D3A3D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055418B-D868-87A0-53EA-5F8F04875926}"/>
              </a:ext>
            </a:extLst>
          </p:cNvPr>
          <p:cNvSpPr>
            <a:spLocks noGrp="1"/>
          </p:cNvSpPr>
          <p:nvPr>
            <p:ph type="sldNum" sz="quarter" idx="5"/>
          </p:nvPr>
        </p:nvSpPr>
        <p:spPr/>
        <p:txBody>
          <a:bodyPr/>
          <a:lstStyle/>
          <a:p>
            <a:fld id="{6DA715A6-A9F4-4240-B40D-F24CDF21C80C}" type="slidenum">
              <a:rPr kumimoji="1" lang="ja-JP" altLang="en-US" smtClean="0"/>
              <a:t>4</a:t>
            </a:fld>
            <a:endParaRPr kumimoji="1" lang="ja-JP" altLang="en-US"/>
          </a:p>
        </p:txBody>
      </p:sp>
    </p:spTree>
    <p:extLst>
      <p:ext uri="{BB962C8B-B14F-4D97-AF65-F5344CB8AC3E}">
        <p14:creationId xmlns:p14="http://schemas.microsoft.com/office/powerpoint/2010/main" val="308806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3648-C5E0-D107-9537-0D766DD20B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D37BCE-A0CE-7EB4-2C04-0138122C49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1E9795-E263-9F94-214F-2F878BC631F2}"/>
              </a:ext>
            </a:extLst>
          </p:cNvPr>
          <p:cNvSpPr>
            <a:spLocks noGrp="1"/>
          </p:cNvSpPr>
          <p:nvPr>
            <p:ph type="body" idx="1"/>
          </p:nvPr>
        </p:nvSpPr>
        <p:spPr/>
        <p:txBody>
          <a:bodyPr/>
          <a:lstStyle/>
          <a:p>
            <a:r>
              <a:rPr kumimoji="1" lang="ja-JP" altLang="en-US" dirty="0"/>
              <a:t>判断力、思考力、分析力</a:t>
            </a:r>
            <a:endParaRPr kumimoji="1" lang="en-US" altLang="ja-JP" dirty="0"/>
          </a:p>
          <a:p>
            <a:r>
              <a:rPr kumimoji="1" lang="ja-JP" altLang="en-US" dirty="0"/>
              <a:t>米国基準　数万ページ</a:t>
            </a:r>
            <a:endParaRPr kumimoji="1" lang="en-US" altLang="ja-JP" dirty="0"/>
          </a:p>
          <a:p>
            <a:r>
              <a:rPr kumimoji="1" lang="en-US" altLang="ja-JP" dirty="0"/>
              <a:t>IFRS</a:t>
            </a:r>
            <a:r>
              <a:rPr kumimoji="1" lang="ja-JP" altLang="en-US" dirty="0"/>
              <a:t>　</a:t>
            </a:r>
            <a:r>
              <a:rPr kumimoji="1" lang="en-US" altLang="ja-JP" dirty="0"/>
              <a:t>5,000</a:t>
            </a:r>
            <a:r>
              <a:rPr kumimoji="1" lang="ja-JP" altLang="en-US" dirty="0"/>
              <a:t>ページ</a:t>
            </a:r>
            <a:endParaRPr kumimoji="1" lang="en-US" altLang="ja-JP" dirty="0"/>
          </a:p>
        </p:txBody>
      </p:sp>
      <p:sp>
        <p:nvSpPr>
          <p:cNvPr id="4" name="スライド番号プレースホルダー 3">
            <a:extLst>
              <a:ext uri="{FF2B5EF4-FFF2-40B4-BE49-F238E27FC236}">
                <a16:creationId xmlns:a16="http://schemas.microsoft.com/office/drawing/2014/main" id="{1B3326B1-EECB-037F-D12C-AA96EC867C24}"/>
              </a:ext>
            </a:extLst>
          </p:cNvPr>
          <p:cNvSpPr>
            <a:spLocks noGrp="1"/>
          </p:cNvSpPr>
          <p:nvPr>
            <p:ph type="sldNum" sz="quarter" idx="5"/>
          </p:nvPr>
        </p:nvSpPr>
        <p:spPr/>
        <p:txBody>
          <a:bodyPr/>
          <a:lstStyle/>
          <a:p>
            <a:fld id="{6DA715A6-A9F4-4240-B40D-F24CDF21C80C}" type="slidenum">
              <a:rPr kumimoji="1" lang="ja-JP" altLang="en-US" smtClean="0"/>
              <a:t>5</a:t>
            </a:fld>
            <a:endParaRPr kumimoji="1" lang="ja-JP" altLang="en-US"/>
          </a:p>
        </p:txBody>
      </p:sp>
    </p:spTree>
    <p:extLst>
      <p:ext uri="{BB962C8B-B14F-4D97-AF65-F5344CB8AC3E}">
        <p14:creationId xmlns:p14="http://schemas.microsoft.com/office/powerpoint/2010/main" val="180472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07A32-BA9D-D0FE-9EAF-6305CF1968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A2A4BF-66E3-C1C7-3C9F-CCA54D2B7C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3F802B-9C0C-3FE7-F7BA-4DA0E41F3D4C}"/>
              </a:ext>
            </a:extLst>
          </p:cNvPr>
          <p:cNvSpPr>
            <a:spLocks noGrp="1"/>
          </p:cNvSpPr>
          <p:nvPr>
            <p:ph type="body" idx="1"/>
          </p:nvPr>
        </p:nvSpPr>
        <p:spPr/>
        <p:txBody>
          <a:bodyPr/>
          <a:lstStyle/>
          <a:p>
            <a:r>
              <a:rPr kumimoji="1" lang="ja-JP" altLang="en-US" dirty="0"/>
              <a:t>判断力、思考力、分析力</a:t>
            </a:r>
            <a:endParaRPr kumimoji="1" lang="en-US" altLang="ja-JP" dirty="0"/>
          </a:p>
          <a:p>
            <a:r>
              <a:rPr kumimoji="1" lang="ja-JP" altLang="en-US" dirty="0"/>
              <a:t>米国基準　数万ページ</a:t>
            </a:r>
            <a:endParaRPr kumimoji="1" lang="en-US" altLang="ja-JP" dirty="0"/>
          </a:p>
          <a:p>
            <a:r>
              <a:rPr kumimoji="1" lang="en-US" altLang="ja-JP" dirty="0"/>
              <a:t>IFRS</a:t>
            </a:r>
            <a:r>
              <a:rPr kumimoji="1" lang="ja-JP" altLang="en-US" dirty="0"/>
              <a:t>　</a:t>
            </a:r>
            <a:r>
              <a:rPr kumimoji="1" lang="en-US" altLang="ja-JP" dirty="0"/>
              <a:t>5,000</a:t>
            </a:r>
            <a:r>
              <a:rPr kumimoji="1" lang="ja-JP" altLang="en-US" dirty="0"/>
              <a:t>ページ</a:t>
            </a:r>
            <a:endParaRPr kumimoji="1" lang="en-US" altLang="ja-JP" dirty="0"/>
          </a:p>
        </p:txBody>
      </p:sp>
      <p:sp>
        <p:nvSpPr>
          <p:cNvPr id="4" name="スライド番号プレースホルダー 3">
            <a:extLst>
              <a:ext uri="{FF2B5EF4-FFF2-40B4-BE49-F238E27FC236}">
                <a16:creationId xmlns:a16="http://schemas.microsoft.com/office/drawing/2014/main" id="{6E1DC0AE-D2D1-2A0D-47A1-112D32D4E9D0}"/>
              </a:ext>
            </a:extLst>
          </p:cNvPr>
          <p:cNvSpPr>
            <a:spLocks noGrp="1"/>
          </p:cNvSpPr>
          <p:nvPr>
            <p:ph type="sldNum" sz="quarter" idx="5"/>
          </p:nvPr>
        </p:nvSpPr>
        <p:spPr/>
        <p:txBody>
          <a:bodyPr/>
          <a:lstStyle/>
          <a:p>
            <a:fld id="{6DA715A6-A9F4-4240-B40D-F24CDF21C80C}" type="slidenum">
              <a:rPr kumimoji="1" lang="ja-JP" altLang="en-US" smtClean="0"/>
              <a:t>6</a:t>
            </a:fld>
            <a:endParaRPr kumimoji="1" lang="ja-JP" altLang="en-US"/>
          </a:p>
        </p:txBody>
      </p:sp>
    </p:spTree>
    <p:extLst>
      <p:ext uri="{BB962C8B-B14F-4D97-AF65-F5344CB8AC3E}">
        <p14:creationId xmlns:p14="http://schemas.microsoft.com/office/powerpoint/2010/main" val="371815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0B4F1-8EA5-71D1-B2F4-D0A78BEB2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5A6D14-16DA-63BF-F4DD-3691A1B64B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7496BED-BD15-21F4-530B-93FDC7F3A6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E83BED1-4072-0264-96B7-EED4BBC65B80}"/>
              </a:ext>
            </a:extLst>
          </p:cNvPr>
          <p:cNvSpPr>
            <a:spLocks noGrp="1"/>
          </p:cNvSpPr>
          <p:nvPr>
            <p:ph type="sldNum" sz="quarter" idx="5"/>
          </p:nvPr>
        </p:nvSpPr>
        <p:spPr/>
        <p:txBody>
          <a:bodyPr/>
          <a:lstStyle/>
          <a:p>
            <a:fld id="{6DA715A6-A9F4-4240-B40D-F24CDF21C80C}" type="slidenum">
              <a:rPr kumimoji="1" lang="ja-JP" altLang="en-US" smtClean="0"/>
              <a:t>7</a:t>
            </a:fld>
            <a:endParaRPr kumimoji="1" lang="ja-JP" altLang="en-US"/>
          </a:p>
        </p:txBody>
      </p:sp>
    </p:spTree>
    <p:extLst>
      <p:ext uri="{BB962C8B-B14F-4D97-AF65-F5344CB8AC3E}">
        <p14:creationId xmlns:p14="http://schemas.microsoft.com/office/powerpoint/2010/main" val="387692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 モチベーションのために、毎月配当金を貰えるようにしたいのですが、積立金額が小額の場合、この方法はありですか？</a:t>
            </a:r>
          </a:p>
          <a:p>
            <a:endParaRPr lang="en-US"/>
          </a:p>
          <a:p>
            <a:r>
              <a:rPr lang="en-US"/>
              <a:t>ＥＴＦとは、一般の投資信託のように小口の資金を集めて運用する投資信託ですが、証券取引所に上場していて株価指数などに連動するよう運用されています。東証株価指数などに連動する株式ＥＴＦなどがありますが、こうしたＥＴＦの分配金は組み入れ株式の配当金だけが対象となるため、投資元本は取り崩すことなく、元本を維持し続けることになります。</a:t>
            </a:r>
          </a:p>
          <a:p>
            <a:endParaRPr lang="en-US"/>
          </a:p>
          <a:p>
            <a:r>
              <a:rPr lang="en-US"/>
              <a:t>高い利回りを安心して得たいなら、むしろ「連続増配株」や「累進配当株」を狙うべし</a:t>
            </a:r>
          </a:p>
          <a:p>
            <a:r>
              <a:rPr lang="en-US"/>
              <a:t>https://www.nikkei.com/nkd/company/article/?DisplayType=1&amp;ng=DGXZQOUB068GD0W5A200C2000000&amp;scode=4452&amp;ba=1</a:t>
            </a:r>
          </a:p>
          <a:p>
            <a:endParaRPr lang="en-US"/>
          </a:p>
          <a:p>
            <a:r>
              <a:rPr lang="en-US"/>
              <a:t>サテライト</a:t>
            </a:r>
          </a:p>
          <a:p>
            <a:r>
              <a:rPr lang="en-US"/>
              <a:t>（3割未満）</a:t>
            </a:r>
          </a:p>
          <a:p>
            <a:r>
              <a:rPr lang="en-US"/>
              <a:t>市場環境やニーズ等に</a:t>
            </a:r>
          </a:p>
          <a:p>
            <a:r>
              <a:rPr lang="en-US"/>
              <a:t>基づいて相対的に高い</a:t>
            </a:r>
          </a:p>
          <a:p>
            <a:r>
              <a:rPr lang="en-US"/>
              <a:t>リターンを目指す攻めの運用。</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収益率配列のリスク：収益率の並び方が資産残高に影響</a:t>
            </a:r>
          </a:p>
          <a:p>
            <a:endParaRPr lang="en-US"/>
          </a:p>
          <a:p>
            <a:r>
              <a:rPr lang="en-US"/>
              <a:t>資産を雪だるま式に増やしていける「複利」の効果は、資産運用において絶大な威力を持ちます。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 新NISAの成長投資枠とつみたて投資枠の詳しい違いが知りたいです。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A3669-6F9A-87DC-4633-33846A5DC94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2D8730-2401-2E74-2DEA-850248E6C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5A17B9-64BA-E1A7-AF39-79DD4C706247}"/>
              </a:ext>
            </a:extLst>
          </p:cNvPr>
          <p:cNvSpPr>
            <a:spLocks noGrp="1"/>
          </p:cNvSpPr>
          <p:nvPr>
            <p:ph type="dt" sz="half" idx="10"/>
          </p:nvPr>
        </p:nvSpPr>
        <p:spPr/>
        <p:txBody>
          <a:bodyPr/>
          <a:lstStyle/>
          <a:p>
            <a:fld id="{DEAC7C15-A58B-4B20-83E4-76A33BE86D56}" type="datetime1">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720C8974-948E-8A85-1C8F-6FCF81E034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3517E6-5405-FB4E-5A14-59D1913A1176}"/>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338251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BB9CF-C92E-4687-57FF-6F98F06279E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ED8595-F836-E678-28DF-15709DA72C3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D7C33-27A6-D662-B849-38B10A300FD8}"/>
              </a:ext>
            </a:extLst>
          </p:cNvPr>
          <p:cNvSpPr>
            <a:spLocks noGrp="1"/>
          </p:cNvSpPr>
          <p:nvPr>
            <p:ph type="dt" sz="half" idx="10"/>
          </p:nvPr>
        </p:nvSpPr>
        <p:spPr/>
        <p:txBody>
          <a:bodyPr/>
          <a:lstStyle/>
          <a:p>
            <a:fld id="{706FC7B7-47CA-4B9A-A5E2-0795F2D94147}" type="datetime1">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D7629E13-A4EC-306F-AD31-E45318AC5A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DA9862-C29D-D1CB-59A2-DA1C644C1A5E}"/>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218725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51AEF42-3CE9-694D-ED7E-28EFF8D993C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062199-2503-316E-CADF-56EC9D4E4B2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8CA2C0-5D0B-5AFE-B742-A618F91A7D3A}"/>
              </a:ext>
            </a:extLst>
          </p:cNvPr>
          <p:cNvSpPr>
            <a:spLocks noGrp="1"/>
          </p:cNvSpPr>
          <p:nvPr>
            <p:ph type="dt" sz="half" idx="10"/>
          </p:nvPr>
        </p:nvSpPr>
        <p:spPr/>
        <p:txBody>
          <a:bodyPr/>
          <a:lstStyle/>
          <a:p>
            <a:fld id="{73D9E673-41CB-4751-A7F5-C4FB05348A57}" type="datetime1">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6C70FF48-6280-A4A0-F2F7-36E62F2E12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FE5555-8AE2-39CB-5041-3A0FEF5405B4}"/>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337649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583EE-4DE0-6BC8-2725-51AE7EE291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429417-89E2-DF56-B09F-BCEE43338F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F9977-7903-2F0A-6A47-365B5954580A}"/>
              </a:ext>
            </a:extLst>
          </p:cNvPr>
          <p:cNvSpPr>
            <a:spLocks noGrp="1"/>
          </p:cNvSpPr>
          <p:nvPr>
            <p:ph type="dt" sz="half" idx="10"/>
          </p:nvPr>
        </p:nvSpPr>
        <p:spPr/>
        <p:txBody>
          <a:bodyPr/>
          <a:lstStyle/>
          <a:p>
            <a:fld id="{07CDC87D-B415-457D-8C29-1751E220EDDD}" type="datetime1">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4F175772-1A4B-1463-53D4-2187A4000B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161382-4C59-4A01-6677-1D8FEB595C9A}"/>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132992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2FA139-371D-CA7B-3B3E-7C35171BC9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9CD2DC-E788-1BF2-CE7F-2BE5C45571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67D99D0-BFA1-130A-E26E-7B0BCEB66D03}"/>
              </a:ext>
            </a:extLst>
          </p:cNvPr>
          <p:cNvSpPr>
            <a:spLocks noGrp="1"/>
          </p:cNvSpPr>
          <p:nvPr>
            <p:ph type="dt" sz="half" idx="10"/>
          </p:nvPr>
        </p:nvSpPr>
        <p:spPr/>
        <p:txBody>
          <a:bodyPr/>
          <a:lstStyle/>
          <a:p>
            <a:fld id="{48F2B874-B1D6-4205-B9B2-FAA3AFE35FA0}" type="datetime1">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614A425D-5D4F-9F17-2332-BC8F8DBDE3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EF192D-BD66-218A-682F-6FA27A962276}"/>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311925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AFE0E-5401-E8BB-828F-E26937E107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A14EA6-130A-8FDB-9AC1-6547139DA51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BE31A62-4E3A-AA6F-59B6-106E0B8049B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44F8D52-BDF0-D9AB-540C-0876945CB30B}"/>
              </a:ext>
            </a:extLst>
          </p:cNvPr>
          <p:cNvSpPr>
            <a:spLocks noGrp="1"/>
          </p:cNvSpPr>
          <p:nvPr>
            <p:ph type="dt" sz="half" idx="10"/>
          </p:nvPr>
        </p:nvSpPr>
        <p:spPr/>
        <p:txBody>
          <a:bodyPr/>
          <a:lstStyle/>
          <a:p>
            <a:fld id="{19CBF003-98A9-45AE-82BE-62349C2D3F74}" type="datetime1">
              <a:rPr kumimoji="1" lang="ja-JP" altLang="en-US" smtClean="0"/>
              <a:t>2026/3/8</a:t>
            </a:fld>
            <a:endParaRPr kumimoji="1" lang="ja-JP" altLang="en-US"/>
          </a:p>
        </p:txBody>
      </p:sp>
      <p:sp>
        <p:nvSpPr>
          <p:cNvPr id="6" name="フッター プレースホルダー 5">
            <a:extLst>
              <a:ext uri="{FF2B5EF4-FFF2-40B4-BE49-F238E27FC236}">
                <a16:creationId xmlns:a16="http://schemas.microsoft.com/office/drawing/2014/main" id="{AF90611E-E0AF-89E3-0B2E-D1AA853E37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13DBC99-122F-EE6E-B658-BC2A0F239145}"/>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146860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F861D-1B53-C6DD-DCE6-F66F86C4840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C0FA59-F67F-F783-686D-5A67580C3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74597C4-7FB9-2817-E556-E53CA9101F2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1DC144-98FD-225E-9BBD-47B32A5BA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A62A87-889A-6D1C-7646-3AA831E133F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0ACC27B-C288-1699-22DD-FDA447E61188}"/>
              </a:ext>
            </a:extLst>
          </p:cNvPr>
          <p:cNvSpPr>
            <a:spLocks noGrp="1"/>
          </p:cNvSpPr>
          <p:nvPr>
            <p:ph type="dt" sz="half" idx="10"/>
          </p:nvPr>
        </p:nvSpPr>
        <p:spPr/>
        <p:txBody>
          <a:bodyPr/>
          <a:lstStyle/>
          <a:p>
            <a:fld id="{84FE7B00-71D4-42F2-B88E-DEF28AE464A8}" type="datetime1">
              <a:rPr kumimoji="1" lang="ja-JP" altLang="en-US" smtClean="0"/>
              <a:t>2026/3/8</a:t>
            </a:fld>
            <a:endParaRPr kumimoji="1" lang="ja-JP" altLang="en-US"/>
          </a:p>
        </p:txBody>
      </p:sp>
      <p:sp>
        <p:nvSpPr>
          <p:cNvPr id="8" name="フッター プレースホルダー 7">
            <a:extLst>
              <a:ext uri="{FF2B5EF4-FFF2-40B4-BE49-F238E27FC236}">
                <a16:creationId xmlns:a16="http://schemas.microsoft.com/office/drawing/2014/main" id="{E728468B-F8A9-68AF-9AE2-BFBD032452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B395E6-2387-41ED-496D-C62D7ABC5CD6}"/>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361530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F297CE-9AC4-A8D3-825F-1625A8AB53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A35F49-A05F-2A1C-7108-A9F160452698}"/>
              </a:ext>
            </a:extLst>
          </p:cNvPr>
          <p:cNvSpPr>
            <a:spLocks noGrp="1"/>
          </p:cNvSpPr>
          <p:nvPr>
            <p:ph type="dt" sz="half" idx="10"/>
          </p:nvPr>
        </p:nvSpPr>
        <p:spPr/>
        <p:txBody>
          <a:bodyPr/>
          <a:lstStyle/>
          <a:p>
            <a:fld id="{97A9FF6B-7131-4F5B-80EF-47316647FEE3}" type="datetime1">
              <a:rPr kumimoji="1" lang="ja-JP" altLang="en-US" smtClean="0"/>
              <a:t>2026/3/8</a:t>
            </a:fld>
            <a:endParaRPr kumimoji="1" lang="ja-JP" altLang="en-US"/>
          </a:p>
        </p:txBody>
      </p:sp>
      <p:sp>
        <p:nvSpPr>
          <p:cNvPr id="4" name="フッター プレースホルダー 3">
            <a:extLst>
              <a:ext uri="{FF2B5EF4-FFF2-40B4-BE49-F238E27FC236}">
                <a16:creationId xmlns:a16="http://schemas.microsoft.com/office/drawing/2014/main" id="{9B838DBD-76D0-6031-DE81-A726F3801E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DC0230B-2981-7709-3A03-6F7A5DFCD555}"/>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355836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BB851F-5DDD-7E4B-0A18-C00D8653F5E2}"/>
              </a:ext>
            </a:extLst>
          </p:cNvPr>
          <p:cNvSpPr>
            <a:spLocks noGrp="1"/>
          </p:cNvSpPr>
          <p:nvPr>
            <p:ph type="dt" sz="half" idx="10"/>
          </p:nvPr>
        </p:nvSpPr>
        <p:spPr/>
        <p:txBody>
          <a:bodyPr/>
          <a:lstStyle/>
          <a:p>
            <a:fld id="{3FC248B8-CB23-4AA5-8EF7-5320E920B507}" type="datetime1">
              <a:rPr kumimoji="1" lang="ja-JP" altLang="en-US" smtClean="0"/>
              <a:t>2026/3/8</a:t>
            </a:fld>
            <a:endParaRPr kumimoji="1" lang="ja-JP" altLang="en-US"/>
          </a:p>
        </p:txBody>
      </p:sp>
      <p:sp>
        <p:nvSpPr>
          <p:cNvPr id="3" name="フッター プレースホルダー 2">
            <a:extLst>
              <a:ext uri="{FF2B5EF4-FFF2-40B4-BE49-F238E27FC236}">
                <a16:creationId xmlns:a16="http://schemas.microsoft.com/office/drawing/2014/main" id="{B42CB869-1207-A474-0227-4DF928573B9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B2283C-26D8-406B-3009-650F836EF944}"/>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70206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2B535-EF0E-FDB9-E7EA-E191771BE8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46E09-448B-3575-EF14-73E3FDE9D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7A8F70-569A-FB8B-585E-AA3F77B7A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3101D0-5EB4-9E08-1561-37B336DB9B5A}"/>
              </a:ext>
            </a:extLst>
          </p:cNvPr>
          <p:cNvSpPr>
            <a:spLocks noGrp="1"/>
          </p:cNvSpPr>
          <p:nvPr>
            <p:ph type="dt" sz="half" idx="10"/>
          </p:nvPr>
        </p:nvSpPr>
        <p:spPr/>
        <p:txBody>
          <a:bodyPr/>
          <a:lstStyle/>
          <a:p>
            <a:fld id="{2E0607E5-5FE1-4DB9-88D0-BE28949B2EC7}" type="datetime1">
              <a:rPr kumimoji="1" lang="ja-JP" altLang="en-US" smtClean="0"/>
              <a:t>2026/3/8</a:t>
            </a:fld>
            <a:endParaRPr kumimoji="1" lang="ja-JP" altLang="en-US"/>
          </a:p>
        </p:txBody>
      </p:sp>
      <p:sp>
        <p:nvSpPr>
          <p:cNvPr id="6" name="フッター プレースホルダー 5">
            <a:extLst>
              <a:ext uri="{FF2B5EF4-FFF2-40B4-BE49-F238E27FC236}">
                <a16:creationId xmlns:a16="http://schemas.microsoft.com/office/drawing/2014/main" id="{89AA201F-88BA-A493-948B-EA1BB76D97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2D09D1-B6A4-9B07-7BE0-E45ED76A7690}"/>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215655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B73FC-F978-22AB-08F6-D56DE71593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B1145FB-4A08-6AE2-406D-FB94B35A9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AD259CC-28E1-1549-25D6-CB0F12CF4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53CAD66-91BB-874F-2E90-435AADA9BE9F}"/>
              </a:ext>
            </a:extLst>
          </p:cNvPr>
          <p:cNvSpPr>
            <a:spLocks noGrp="1"/>
          </p:cNvSpPr>
          <p:nvPr>
            <p:ph type="dt" sz="half" idx="10"/>
          </p:nvPr>
        </p:nvSpPr>
        <p:spPr/>
        <p:txBody>
          <a:bodyPr/>
          <a:lstStyle/>
          <a:p>
            <a:fld id="{00869883-9BC2-40D1-8E1D-852BDC114EF8}" type="datetime1">
              <a:rPr kumimoji="1" lang="ja-JP" altLang="en-US" smtClean="0"/>
              <a:t>2026/3/8</a:t>
            </a:fld>
            <a:endParaRPr kumimoji="1" lang="ja-JP" altLang="en-US"/>
          </a:p>
        </p:txBody>
      </p:sp>
      <p:sp>
        <p:nvSpPr>
          <p:cNvPr id="6" name="フッター プレースホルダー 5">
            <a:extLst>
              <a:ext uri="{FF2B5EF4-FFF2-40B4-BE49-F238E27FC236}">
                <a16:creationId xmlns:a16="http://schemas.microsoft.com/office/drawing/2014/main" id="{3A4A1E9D-9BDF-1580-DDB1-BC2882ACB1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8EAEA9-7A0C-D8D7-1BA5-432F3D021629}"/>
              </a:ext>
            </a:extLst>
          </p:cNvPr>
          <p:cNvSpPr>
            <a:spLocks noGrp="1"/>
          </p:cNvSpPr>
          <p:nvPr>
            <p:ph type="sldNum" sz="quarter" idx="12"/>
          </p:nvPr>
        </p:nvSpPr>
        <p:spPr/>
        <p:txBody>
          <a:body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194823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83D405-4288-7FF2-DF63-23D4DE4CC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22FAC5-67F0-36EF-0080-30315AC55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B60AC8-B1A7-53E9-9C93-F8053B21A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114EF-6484-4F09-81C2-6FFA12433F25}" type="datetime1">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E22A2796-E9A7-0B46-8B24-D590DC157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83B2EE0-2072-EFFB-70E0-22922FCA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D66806-1DC3-4E9F-ACA7-955E99AB6C95}" type="slidenum">
              <a:rPr kumimoji="1" lang="ja-JP" altLang="en-US" smtClean="0"/>
              <a:t>‹#›</a:t>
            </a:fld>
            <a:endParaRPr kumimoji="1" lang="ja-JP" altLang="en-US"/>
          </a:p>
        </p:txBody>
      </p:sp>
    </p:spTree>
    <p:extLst>
      <p:ext uri="{BB962C8B-B14F-4D97-AF65-F5344CB8AC3E}">
        <p14:creationId xmlns:p14="http://schemas.microsoft.com/office/powerpoint/2010/main" val="235924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F88927-23CA-CE15-4CF7-C21EC036C67C}"/>
              </a:ext>
            </a:extLst>
          </p:cNvPr>
          <p:cNvSpPr>
            <a:spLocks noGrp="1"/>
          </p:cNvSpPr>
          <p:nvPr>
            <p:ph type="ctrTitle"/>
          </p:nvPr>
        </p:nvSpPr>
        <p:spPr>
          <a:xfrm>
            <a:off x="1524000" y="1600200"/>
            <a:ext cx="9144000" cy="2625293"/>
          </a:xfrm>
        </p:spPr>
        <p:txBody>
          <a:bodyPr>
            <a:normAutofit/>
          </a:bodyPr>
          <a:lstStyle/>
          <a:p>
            <a:r>
              <a:rPr lang="en-US" altLang="ja-JP" b="1" dirty="0">
                <a:latin typeface="Meiryo UI" panose="020B0604030504040204" pitchFamily="50" charset="-128"/>
                <a:ea typeface="Meiryo UI" panose="020B0604030504040204" pitchFamily="50" charset="-128"/>
              </a:rPr>
              <a:t>2026</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月改正！</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確定拠出年金の</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賢い活用法</a:t>
            </a:r>
            <a:endParaRPr kumimoji="1" lang="ja-JP" altLang="en-US" dirty="0"/>
          </a:p>
        </p:txBody>
      </p:sp>
      <p:sp>
        <p:nvSpPr>
          <p:cNvPr id="3" name="字幕 2">
            <a:extLst>
              <a:ext uri="{FF2B5EF4-FFF2-40B4-BE49-F238E27FC236}">
                <a16:creationId xmlns:a16="http://schemas.microsoft.com/office/drawing/2014/main" id="{53103D92-DA78-81B4-F08C-7ADD8180AE94}"/>
              </a:ext>
            </a:extLst>
          </p:cNvPr>
          <p:cNvSpPr>
            <a:spLocks noGrp="1"/>
          </p:cNvSpPr>
          <p:nvPr>
            <p:ph type="subTitle" idx="1"/>
          </p:nvPr>
        </p:nvSpPr>
        <p:spPr>
          <a:xfrm>
            <a:off x="1524000" y="4558002"/>
            <a:ext cx="9144000" cy="1655762"/>
          </a:xfrm>
        </p:spPr>
        <p:txBody>
          <a:bodyPr anchor="b">
            <a:normAutofit/>
          </a:bodyPr>
          <a:lstStyle/>
          <a:p>
            <a:r>
              <a:rPr kumimoji="1" lang="en-US" altLang="ja-JP" sz="3200" b="1" dirty="0">
                <a:latin typeface="Meiryo UI" panose="020B0604030504040204" pitchFamily="50" charset="-128"/>
                <a:ea typeface="Meiryo UI" panose="020B0604030504040204" pitchFamily="50" charset="-128"/>
              </a:rPr>
              <a:t>2026.3.</a:t>
            </a:r>
            <a:r>
              <a:rPr kumimoji="1" lang="ja-JP" altLang="en-US" sz="3200" b="1" dirty="0">
                <a:latin typeface="Meiryo UI" panose="020B0604030504040204" pitchFamily="50" charset="-128"/>
                <a:ea typeface="Meiryo UI" panose="020B0604030504040204" pitchFamily="50" charset="-128"/>
              </a:rPr>
              <a:t>●</a:t>
            </a:r>
            <a:endParaRPr kumimoji="1" lang="en-US" altLang="ja-JP" sz="3200" b="1" dirty="0">
              <a:latin typeface="Meiryo UI" panose="020B0604030504040204" pitchFamily="50" charset="-128"/>
              <a:ea typeface="Meiryo UI" panose="020B0604030504040204" pitchFamily="50" charset="-128"/>
            </a:endParaRPr>
          </a:p>
          <a:p>
            <a:r>
              <a:rPr lang="ja-JP" altLang="en-US" sz="3200" b="1">
                <a:latin typeface="Meiryo UI" panose="020B0604030504040204" pitchFamily="50" charset="-128"/>
                <a:ea typeface="Meiryo UI" panose="020B0604030504040204" pitchFamily="50" charset="-128"/>
              </a:rPr>
              <a:t>経理課</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593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13" y="-126167"/>
            <a:ext cx="12515225" cy="507167"/>
            <a:chOff x="0" y="0"/>
            <a:chExt cx="4944286" cy="200362"/>
          </a:xfrm>
        </p:grpSpPr>
        <p:sp>
          <p:nvSpPr>
            <p:cNvPr id="3" name="Freeform 3"/>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4" name="TextBox 4"/>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5" name="Group 5"/>
          <p:cNvGrpSpPr/>
          <p:nvPr/>
        </p:nvGrpSpPr>
        <p:grpSpPr>
          <a:xfrm>
            <a:off x="-161613" y="6477000"/>
            <a:ext cx="12515225" cy="513517"/>
            <a:chOff x="0" y="0"/>
            <a:chExt cx="4944286" cy="202871"/>
          </a:xfrm>
        </p:grpSpPr>
        <p:sp>
          <p:nvSpPr>
            <p:cNvPr id="6" name="Freeform 6"/>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7" name="TextBox 7"/>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709103" y="2250218"/>
            <a:ext cx="5184857" cy="501527"/>
            <a:chOff x="0" y="0"/>
            <a:chExt cx="2420041" cy="234088"/>
          </a:xfrm>
        </p:grpSpPr>
        <p:sp>
          <p:nvSpPr>
            <p:cNvPr id="9" name="Freeform 9"/>
            <p:cNvSpPr/>
            <p:nvPr/>
          </p:nvSpPr>
          <p:spPr>
            <a:xfrm>
              <a:off x="0" y="0"/>
              <a:ext cx="2420041" cy="234088"/>
            </a:xfrm>
            <a:custGeom>
              <a:avLst/>
              <a:gdLst/>
              <a:ahLst/>
              <a:cxnLst/>
              <a:rect l="l" t="t" r="r" b="b"/>
              <a:pathLst>
                <a:path w="2420041" h="234088">
                  <a:moveTo>
                    <a:pt x="99545" y="0"/>
                  </a:moveTo>
                  <a:lnTo>
                    <a:pt x="2320496" y="0"/>
                  </a:lnTo>
                  <a:cubicBezTo>
                    <a:pt x="2346897" y="0"/>
                    <a:pt x="2372217" y="10488"/>
                    <a:pt x="2390885" y="29156"/>
                  </a:cubicBezTo>
                  <a:cubicBezTo>
                    <a:pt x="2409554" y="47824"/>
                    <a:pt x="2420041" y="73144"/>
                    <a:pt x="2420041" y="99545"/>
                  </a:cubicBezTo>
                  <a:lnTo>
                    <a:pt x="2420041" y="134543"/>
                  </a:lnTo>
                  <a:cubicBezTo>
                    <a:pt x="2420041" y="160944"/>
                    <a:pt x="2409554" y="186264"/>
                    <a:pt x="2390885" y="204932"/>
                  </a:cubicBezTo>
                  <a:cubicBezTo>
                    <a:pt x="2372217" y="223601"/>
                    <a:pt x="2346897" y="234088"/>
                    <a:pt x="2320496" y="234088"/>
                  </a:cubicBezTo>
                  <a:lnTo>
                    <a:pt x="99545" y="234088"/>
                  </a:lnTo>
                  <a:cubicBezTo>
                    <a:pt x="73144" y="234088"/>
                    <a:pt x="47824" y="223601"/>
                    <a:pt x="29156" y="204932"/>
                  </a:cubicBezTo>
                  <a:cubicBezTo>
                    <a:pt x="10488" y="186264"/>
                    <a:pt x="0" y="160944"/>
                    <a:pt x="0" y="134543"/>
                  </a:cubicBezTo>
                  <a:lnTo>
                    <a:pt x="0" y="99545"/>
                  </a:lnTo>
                  <a:cubicBezTo>
                    <a:pt x="0" y="73144"/>
                    <a:pt x="10488" y="47824"/>
                    <a:pt x="29156" y="29156"/>
                  </a:cubicBezTo>
                  <a:cubicBezTo>
                    <a:pt x="47824" y="10488"/>
                    <a:pt x="73144" y="0"/>
                    <a:pt x="99545" y="0"/>
                  </a:cubicBezTo>
                  <a:close/>
                </a:path>
              </a:pathLst>
            </a:custGeom>
            <a:solidFill>
              <a:srgbClr val="05153E"/>
            </a:solidFill>
            <a:ln cap="rnd">
              <a:noFill/>
              <a:prstDash val="solid"/>
              <a:round/>
            </a:ln>
          </p:spPr>
          <p:txBody>
            <a:bodyPr/>
            <a:lstStyle/>
            <a:p>
              <a:endParaRPr lang="ja-JP" altLang="en-US"/>
            </a:p>
          </p:txBody>
        </p:sp>
        <p:sp>
          <p:nvSpPr>
            <p:cNvPr id="10" name="TextBox 10"/>
            <p:cNvSpPr txBox="1"/>
            <p:nvPr/>
          </p:nvSpPr>
          <p:spPr>
            <a:xfrm>
              <a:off x="0" y="-200025"/>
              <a:ext cx="2420041" cy="434113"/>
            </a:xfrm>
            <a:prstGeom prst="rect">
              <a:avLst/>
            </a:prstGeom>
          </p:spPr>
          <p:txBody>
            <a:bodyPr lIns="28665" tIns="28665" rIns="28665" bIns="28665" rtlCol="0" anchor="ctr"/>
            <a:lstStyle/>
            <a:p>
              <a:pPr algn="ctr">
                <a:lnSpc>
                  <a:spcPts val="1960"/>
                </a:lnSpc>
              </a:pPr>
              <a:endParaRPr sz="1200"/>
            </a:p>
          </p:txBody>
        </p:sp>
      </p:grpSp>
      <p:grpSp>
        <p:nvGrpSpPr>
          <p:cNvPr id="11" name="Group 11"/>
          <p:cNvGrpSpPr/>
          <p:nvPr/>
        </p:nvGrpSpPr>
        <p:grpSpPr>
          <a:xfrm>
            <a:off x="787400" y="787400"/>
            <a:ext cx="10820400" cy="469726"/>
            <a:chOff x="0" y="0"/>
            <a:chExt cx="5050441" cy="219245"/>
          </a:xfrm>
        </p:grpSpPr>
        <p:sp>
          <p:nvSpPr>
            <p:cNvPr id="12" name="Freeform 12"/>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13" name="TextBox 13"/>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14" name="Group 14"/>
          <p:cNvGrpSpPr/>
          <p:nvPr/>
        </p:nvGrpSpPr>
        <p:grpSpPr>
          <a:xfrm>
            <a:off x="685800" y="685800"/>
            <a:ext cx="10820400" cy="469726"/>
            <a:chOff x="0" y="0"/>
            <a:chExt cx="5050441" cy="219245"/>
          </a:xfrm>
        </p:grpSpPr>
        <p:sp>
          <p:nvSpPr>
            <p:cNvPr id="15" name="Freeform 15"/>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16" name="TextBox 16"/>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17" name="Group 17"/>
          <p:cNvGrpSpPr/>
          <p:nvPr/>
        </p:nvGrpSpPr>
        <p:grpSpPr>
          <a:xfrm>
            <a:off x="6298066" y="2250218"/>
            <a:ext cx="5196568" cy="501527"/>
            <a:chOff x="0" y="0"/>
            <a:chExt cx="2425507" cy="234088"/>
          </a:xfrm>
        </p:grpSpPr>
        <p:sp>
          <p:nvSpPr>
            <p:cNvPr id="18" name="Freeform 18"/>
            <p:cNvSpPr/>
            <p:nvPr/>
          </p:nvSpPr>
          <p:spPr>
            <a:xfrm>
              <a:off x="0" y="0"/>
              <a:ext cx="2425507" cy="234088"/>
            </a:xfrm>
            <a:custGeom>
              <a:avLst/>
              <a:gdLst/>
              <a:ahLst/>
              <a:cxnLst/>
              <a:rect l="l" t="t" r="r" b="b"/>
              <a:pathLst>
                <a:path w="2425507" h="234088">
                  <a:moveTo>
                    <a:pt x="99321" y="0"/>
                  </a:moveTo>
                  <a:lnTo>
                    <a:pt x="2326187" y="0"/>
                  </a:lnTo>
                  <a:cubicBezTo>
                    <a:pt x="2381040" y="0"/>
                    <a:pt x="2425507" y="44467"/>
                    <a:pt x="2425507" y="99321"/>
                  </a:cubicBezTo>
                  <a:lnTo>
                    <a:pt x="2425507" y="134768"/>
                  </a:lnTo>
                  <a:cubicBezTo>
                    <a:pt x="2425507" y="161109"/>
                    <a:pt x="2415043" y="186372"/>
                    <a:pt x="2396417" y="204998"/>
                  </a:cubicBezTo>
                  <a:cubicBezTo>
                    <a:pt x="2377791" y="223624"/>
                    <a:pt x="2352528" y="234088"/>
                    <a:pt x="2326187" y="234088"/>
                  </a:cubicBezTo>
                  <a:lnTo>
                    <a:pt x="99321" y="234088"/>
                  </a:lnTo>
                  <a:cubicBezTo>
                    <a:pt x="72979" y="234088"/>
                    <a:pt x="47717" y="223624"/>
                    <a:pt x="29090" y="204998"/>
                  </a:cubicBezTo>
                  <a:cubicBezTo>
                    <a:pt x="10464" y="186372"/>
                    <a:pt x="0" y="161109"/>
                    <a:pt x="0" y="134768"/>
                  </a:cubicBezTo>
                  <a:lnTo>
                    <a:pt x="0" y="99321"/>
                  </a:lnTo>
                  <a:cubicBezTo>
                    <a:pt x="0" y="72979"/>
                    <a:pt x="10464" y="47717"/>
                    <a:pt x="29090" y="29090"/>
                  </a:cubicBezTo>
                  <a:cubicBezTo>
                    <a:pt x="47717" y="10464"/>
                    <a:pt x="72979" y="0"/>
                    <a:pt x="99321" y="0"/>
                  </a:cubicBezTo>
                  <a:close/>
                </a:path>
              </a:pathLst>
            </a:custGeom>
            <a:solidFill>
              <a:srgbClr val="05153E"/>
            </a:solidFill>
            <a:ln cap="rnd">
              <a:noFill/>
              <a:prstDash val="solid"/>
              <a:round/>
            </a:ln>
          </p:spPr>
          <p:txBody>
            <a:bodyPr/>
            <a:lstStyle/>
            <a:p>
              <a:endParaRPr lang="ja-JP" altLang="en-US"/>
            </a:p>
          </p:txBody>
        </p:sp>
        <p:sp>
          <p:nvSpPr>
            <p:cNvPr id="19" name="TextBox 19"/>
            <p:cNvSpPr txBox="1"/>
            <p:nvPr/>
          </p:nvSpPr>
          <p:spPr>
            <a:xfrm>
              <a:off x="0" y="-200025"/>
              <a:ext cx="2425507" cy="434113"/>
            </a:xfrm>
            <a:prstGeom prst="rect">
              <a:avLst/>
            </a:prstGeom>
          </p:spPr>
          <p:txBody>
            <a:bodyPr lIns="28665" tIns="28665" rIns="28665" bIns="28665" rtlCol="0" anchor="ctr"/>
            <a:lstStyle/>
            <a:p>
              <a:pPr algn="ctr">
                <a:lnSpc>
                  <a:spcPts val="1960"/>
                </a:lnSpc>
              </a:pPr>
              <a:endParaRPr sz="1200"/>
            </a:p>
          </p:txBody>
        </p:sp>
      </p:grpSp>
      <p:sp>
        <p:nvSpPr>
          <p:cNvPr id="20" name="TextBox 20"/>
          <p:cNvSpPr txBox="1"/>
          <p:nvPr/>
        </p:nvSpPr>
        <p:spPr>
          <a:xfrm>
            <a:off x="697563" y="2150272"/>
            <a:ext cx="5207937" cy="355418"/>
          </a:xfrm>
          <a:prstGeom prst="rect">
            <a:avLst/>
          </a:prstGeom>
        </p:spPr>
        <p:txBody>
          <a:bodyPr lIns="0" tIns="0" rIns="0" bIns="0" rtlCol="0" anchor="t">
            <a:spAutoFit/>
          </a:bodyPr>
          <a:lstStyle/>
          <a:p>
            <a:pPr algn="ctr">
              <a:lnSpc>
                <a:spcPts val="2987"/>
              </a:lnSpc>
              <a:spcBef>
                <a:spcPct val="0"/>
              </a:spcBef>
            </a:pPr>
            <a:r>
              <a:rPr lang="en-US" sz="2133" b="1" spc="-139">
                <a:solidFill>
                  <a:srgbClr val="FFFFFF"/>
                </a:solidFill>
                <a:latin typeface="たづがね角ゴシック Info Bold"/>
                <a:ea typeface="たづがね角ゴシック Info Bold"/>
                <a:cs typeface="たづがね角ゴシック Info Bold"/>
                <a:sym typeface="たづがね角ゴシック Info Bold"/>
              </a:rPr>
              <a:t>NISAとiDeCoの制度概要</a:t>
            </a:r>
          </a:p>
        </p:txBody>
      </p:sp>
      <p:sp>
        <p:nvSpPr>
          <p:cNvPr id="21" name="TextBox 21"/>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22" name="TextBox 22"/>
          <p:cNvSpPr txBox="1"/>
          <p:nvPr/>
        </p:nvSpPr>
        <p:spPr>
          <a:xfrm>
            <a:off x="2432202" y="488921"/>
            <a:ext cx="5235719"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23" name="TextBox 23"/>
          <p:cNvSpPr txBox="1"/>
          <p:nvPr/>
        </p:nvSpPr>
        <p:spPr>
          <a:xfrm>
            <a:off x="6286500" y="2150272"/>
            <a:ext cx="5219700" cy="355418"/>
          </a:xfrm>
          <a:prstGeom prst="rect">
            <a:avLst/>
          </a:prstGeom>
        </p:spPr>
        <p:txBody>
          <a:bodyPr lIns="0" tIns="0" rIns="0" bIns="0" rtlCol="0" anchor="t">
            <a:spAutoFit/>
          </a:bodyPr>
          <a:lstStyle/>
          <a:p>
            <a:pPr algn="ctr">
              <a:lnSpc>
                <a:spcPts val="2987"/>
              </a:lnSpc>
              <a:spcBef>
                <a:spcPct val="0"/>
              </a:spcBef>
            </a:pPr>
            <a:r>
              <a:rPr lang="en-US" sz="2133" b="1" spc="-19">
                <a:solidFill>
                  <a:srgbClr val="FFFFFF"/>
                </a:solidFill>
                <a:latin typeface="たづがね角ゴシック Info Bold"/>
                <a:ea typeface="たづがね角ゴシック Info Bold"/>
                <a:cs typeface="たづがね角ゴシック Info Bold"/>
                <a:sym typeface="たづがね角ゴシック Info Bold"/>
              </a:rPr>
              <a:t>NISAのつみたて投資枠で購入できる商品</a:t>
            </a:r>
          </a:p>
        </p:txBody>
      </p:sp>
      <p:sp>
        <p:nvSpPr>
          <p:cNvPr id="24" name="TextBox 24"/>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40</a:t>
            </a:r>
          </a:p>
        </p:txBody>
      </p:sp>
      <p:sp>
        <p:nvSpPr>
          <p:cNvPr id="25" name="TextBox 25"/>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
        <p:nvSpPr>
          <p:cNvPr id="26" name="TextBox 26"/>
          <p:cNvSpPr txBox="1"/>
          <p:nvPr/>
        </p:nvSpPr>
        <p:spPr>
          <a:xfrm>
            <a:off x="685800" y="5890833"/>
            <a:ext cx="5208160" cy="190630"/>
          </a:xfrm>
          <a:prstGeom prst="rect">
            <a:avLst/>
          </a:prstGeom>
        </p:spPr>
        <p:txBody>
          <a:bodyPr lIns="0" tIns="0" rIns="0" bIns="0" rtlCol="0" anchor="t">
            <a:spAutoFit/>
          </a:bodyPr>
          <a:lstStyle/>
          <a:p>
            <a:pPr algn="r">
              <a:lnSpc>
                <a:spcPts val="1641"/>
              </a:lnSpc>
              <a:spcBef>
                <a:spcPct val="0"/>
              </a:spcBef>
            </a:pPr>
            <a:r>
              <a:rPr lang="en-US" sz="1172">
                <a:solidFill>
                  <a:srgbClr val="05153E"/>
                </a:solidFill>
                <a:latin typeface="たづがね角ゴシック Info Medium"/>
                <a:ea typeface="たづがね角ゴシック Info Medium"/>
                <a:cs typeface="たづがね角ゴシック Info Medium"/>
                <a:sym typeface="たづがね角ゴシック Info Medium"/>
              </a:rPr>
              <a:t>厚生労働省「iDeCoの概要」より</a:t>
            </a:r>
          </a:p>
        </p:txBody>
      </p:sp>
      <p:sp>
        <p:nvSpPr>
          <p:cNvPr id="27" name="Freeform 27"/>
          <p:cNvSpPr/>
          <p:nvPr/>
        </p:nvSpPr>
        <p:spPr>
          <a:xfrm>
            <a:off x="736600" y="2766704"/>
            <a:ext cx="5106560" cy="3217120"/>
          </a:xfrm>
          <a:custGeom>
            <a:avLst/>
            <a:gdLst/>
            <a:ahLst/>
            <a:cxnLst/>
            <a:rect l="l" t="t" r="r" b="b"/>
            <a:pathLst>
              <a:path w="7659840" h="4825680">
                <a:moveTo>
                  <a:pt x="0" y="0"/>
                </a:moveTo>
                <a:lnTo>
                  <a:pt x="7659840" y="0"/>
                </a:lnTo>
                <a:lnTo>
                  <a:pt x="7659840" y="4825680"/>
                </a:lnTo>
                <a:lnTo>
                  <a:pt x="0" y="4825680"/>
                </a:lnTo>
                <a:lnTo>
                  <a:pt x="0" y="0"/>
                </a:lnTo>
                <a:close/>
              </a:path>
            </a:pathLst>
          </a:custGeom>
          <a:blipFill>
            <a:blip r:embed="rId3"/>
            <a:stretch>
              <a:fillRect l="-5707" t="-19931" r="-5849" b="-2693"/>
            </a:stretch>
          </a:blipFill>
        </p:spPr>
        <p:txBody>
          <a:bodyPr/>
          <a:lstStyle/>
          <a:p>
            <a:endParaRPr lang="ja-JP" altLang="en-US"/>
          </a:p>
        </p:txBody>
      </p:sp>
      <p:sp>
        <p:nvSpPr>
          <p:cNvPr id="28" name="TextBox 28"/>
          <p:cNvSpPr txBox="1"/>
          <p:nvPr/>
        </p:nvSpPr>
        <p:spPr>
          <a:xfrm>
            <a:off x="697563" y="145082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運用から発生した利益に税金がかからないNISAとiDeCo</a:t>
            </a:r>
          </a:p>
        </p:txBody>
      </p:sp>
      <p:sp>
        <p:nvSpPr>
          <p:cNvPr id="29" name="TextBox 29"/>
          <p:cNvSpPr txBox="1"/>
          <p:nvPr/>
        </p:nvSpPr>
        <p:spPr>
          <a:xfrm>
            <a:off x="6421533" y="2737099"/>
            <a:ext cx="3464825" cy="2923877"/>
          </a:xfrm>
          <a:prstGeom prst="rect">
            <a:avLst/>
          </a:prstGeom>
        </p:spPr>
        <p:txBody>
          <a:bodyPr lIns="0" tIns="0" rIns="0" bIns="0" rtlCol="0" anchor="t">
            <a:spAutoFit/>
          </a:bodyPr>
          <a:lstStyle/>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金融庁が定めた要件を満たす、</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長期の積立・分散投資に適した</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低コストの投資信託</a:t>
            </a:r>
          </a:p>
          <a:p>
            <a:pPr>
              <a:lnSpc>
                <a:spcPts val="1927"/>
              </a:lnSpc>
            </a:pPr>
            <a:endParaRPr lang="en-US" sz="1633" spc="-42">
              <a:solidFill>
                <a:srgbClr val="05153E"/>
              </a:solidFill>
              <a:latin typeface="たづがね角ゴシック Info"/>
              <a:ea typeface="たづがね角ゴシック Info"/>
              <a:cs typeface="たづがね角ゴシック Info"/>
              <a:sym typeface="たづがね角ゴシック Info"/>
            </a:endParaRP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・販売手数料がゼロ</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・信託報酬が一定水準以下</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・顧客が過去1年に負担した</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　信託報酬の概算金額を通知</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・信託契約期間が</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　無期限または20年以上</a:t>
            </a:r>
          </a:p>
          <a:p>
            <a:pPr>
              <a:lnSpc>
                <a:spcPts val="1927"/>
              </a:lnSpc>
            </a:pPr>
            <a:r>
              <a:rPr lang="en-US" sz="1633" spc="-42">
                <a:solidFill>
                  <a:srgbClr val="05153E"/>
                </a:solidFill>
                <a:latin typeface="たづがね角ゴシック Info"/>
                <a:ea typeface="たづがね角ゴシック Info"/>
                <a:cs typeface="たづがね角ゴシック Info"/>
                <a:sym typeface="たづがね角ゴシック Info"/>
              </a:rPr>
              <a:t>・分配頻度が毎月でない</a:t>
            </a:r>
          </a:p>
          <a:p>
            <a:pPr>
              <a:lnSpc>
                <a:spcPts val="1927"/>
              </a:lnSpc>
            </a:pPr>
            <a:r>
              <a:rPr lang="en-US" sz="1633" spc="-204">
                <a:solidFill>
                  <a:srgbClr val="05153E"/>
                </a:solidFill>
                <a:latin typeface="たづがね角ゴシック Info"/>
                <a:ea typeface="たづがね角ゴシック Info"/>
                <a:cs typeface="たづがね角ゴシック Info"/>
                <a:sym typeface="たづがね角ゴシック Info"/>
              </a:rPr>
              <a:t>・原則デリバティブ取引を行っていない</a:t>
            </a:r>
          </a:p>
        </p:txBody>
      </p:sp>
      <p:grpSp>
        <p:nvGrpSpPr>
          <p:cNvPr id="30" name="Group 30"/>
          <p:cNvGrpSpPr/>
          <p:nvPr/>
        </p:nvGrpSpPr>
        <p:grpSpPr>
          <a:xfrm>
            <a:off x="9072450" y="3016784"/>
            <a:ext cx="2538526" cy="2568977"/>
            <a:chOff x="0" y="0"/>
            <a:chExt cx="5077051" cy="5137954"/>
          </a:xfrm>
        </p:grpSpPr>
        <p:sp>
          <p:nvSpPr>
            <p:cNvPr id="31" name="Freeform 31"/>
            <p:cNvSpPr/>
            <p:nvPr/>
          </p:nvSpPr>
          <p:spPr>
            <a:xfrm>
              <a:off x="0" y="0"/>
              <a:ext cx="5077051" cy="5137954"/>
            </a:xfrm>
            <a:custGeom>
              <a:avLst/>
              <a:gdLst/>
              <a:ahLst/>
              <a:cxnLst/>
              <a:rect l="l" t="t" r="r" b="b"/>
              <a:pathLst>
                <a:path w="5077051" h="5137954">
                  <a:moveTo>
                    <a:pt x="0" y="0"/>
                  </a:moveTo>
                  <a:lnTo>
                    <a:pt x="5077051" y="0"/>
                  </a:lnTo>
                  <a:lnTo>
                    <a:pt x="5077051" y="5137954"/>
                  </a:lnTo>
                  <a:lnTo>
                    <a:pt x="0" y="5137954"/>
                  </a:lnTo>
                  <a:lnTo>
                    <a:pt x="0" y="0"/>
                  </a:lnTo>
                  <a:close/>
                </a:path>
              </a:pathLst>
            </a:custGeom>
            <a:blipFill>
              <a:blip r:embed="rId4">
                <a:extLst>
                  <a:ext uri="{96DAC541-7B7A-43D3-8B79-37D633B846F1}">
                    <asvg:svgBlip xmlns:asvg="http://schemas.microsoft.com/office/drawing/2016/SVG/main" r:embed="rId5"/>
                  </a:ext>
                </a:extLst>
              </a:blip>
              <a:stretch>
                <a:fillRect l="-599" r="-599"/>
              </a:stretch>
            </a:blipFill>
          </p:spPr>
          <p:txBody>
            <a:bodyPr/>
            <a:lstStyle/>
            <a:p>
              <a:endParaRPr lang="ja-JP" altLang="en-US"/>
            </a:p>
          </p:txBody>
        </p:sp>
        <p:grpSp>
          <p:nvGrpSpPr>
            <p:cNvPr id="32" name="Group 32"/>
            <p:cNvGrpSpPr/>
            <p:nvPr/>
          </p:nvGrpSpPr>
          <p:grpSpPr>
            <a:xfrm>
              <a:off x="2278503" y="665440"/>
              <a:ext cx="2798549" cy="1668411"/>
              <a:chOff x="0" y="0"/>
              <a:chExt cx="663360" cy="395475"/>
            </a:xfrm>
          </p:grpSpPr>
          <p:sp>
            <p:nvSpPr>
              <p:cNvPr id="33" name="Freeform 33"/>
              <p:cNvSpPr/>
              <p:nvPr/>
            </p:nvSpPr>
            <p:spPr>
              <a:xfrm>
                <a:off x="0" y="0"/>
                <a:ext cx="663360" cy="395475"/>
              </a:xfrm>
              <a:custGeom>
                <a:avLst/>
                <a:gdLst/>
                <a:ahLst/>
                <a:cxnLst/>
                <a:rect l="l" t="t" r="r" b="b"/>
                <a:pathLst>
                  <a:path w="663360" h="395475">
                    <a:moveTo>
                      <a:pt x="197738" y="0"/>
                    </a:moveTo>
                    <a:lnTo>
                      <a:pt x="465622" y="0"/>
                    </a:lnTo>
                    <a:cubicBezTo>
                      <a:pt x="574830" y="0"/>
                      <a:pt x="663360" y="88530"/>
                      <a:pt x="663360" y="197738"/>
                    </a:cubicBezTo>
                    <a:lnTo>
                      <a:pt x="663360" y="197738"/>
                    </a:lnTo>
                    <a:cubicBezTo>
                      <a:pt x="663360" y="250181"/>
                      <a:pt x="642527" y="300476"/>
                      <a:pt x="605444" y="337559"/>
                    </a:cubicBezTo>
                    <a:cubicBezTo>
                      <a:pt x="568361" y="374642"/>
                      <a:pt x="518065" y="395475"/>
                      <a:pt x="465622" y="395475"/>
                    </a:cubicBezTo>
                    <a:lnTo>
                      <a:pt x="197738" y="395475"/>
                    </a:lnTo>
                    <a:cubicBezTo>
                      <a:pt x="88530" y="395475"/>
                      <a:pt x="0" y="306945"/>
                      <a:pt x="0" y="197738"/>
                    </a:cubicBezTo>
                    <a:lnTo>
                      <a:pt x="0" y="197738"/>
                    </a:lnTo>
                    <a:cubicBezTo>
                      <a:pt x="0" y="88530"/>
                      <a:pt x="88530" y="0"/>
                      <a:pt x="197738" y="0"/>
                    </a:cubicBezTo>
                    <a:close/>
                  </a:path>
                </a:pathLst>
              </a:custGeom>
              <a:ln cap="rnd">
                <a:noFill/>
                <a:prstDash val="sysDot"/>
                <a:round/>
              </a:ln>
            </p:spPr>
            <p:txBody>
              <a:bodyPr/>
              <a:lstStyle/>
              <a:p>
                <a:endParaRPr lang="ja-JP" altLang="en-US"/>
              </a:p>
            </p:txBody>
          </p:sp>
          <p:sp>
            <p:nvSpPr>
              <p:cNvPr id="34" name="TextBox 34"/>
              <p:cNvSpPr txBox="1"/>
              <p:nvPr/>
            </p:nvSpPr>
            <p:spPr>
              <a:xfrm>
                <a:off x="0" y="-209550"/>
                <a:ext cx="663360" cy="605025"/>
              </a:xfrm>
              <a:prstGeom prst="rect">
                <a:avLst/>
              </a:prstGeom>
            </p:spPr>
            <p:txBody>
              <a:bodyPr lIns="33867" tIns="33867" rIns="33867" bIns="33867" rtlCol="0" anchor="ctr"/>
              <a:lstStyle/>
              <a:p>
                <a:pPr algn="ctr">
                  <a:lnSpc>
                    <a:spcPts val="2178"/>
                  </a:lnSpc>
                </a:pPr>
                <a:r>
                  <a:rPr lang="en-US" sz="1555" spc="-61">
                    <a:solidFill>
                      <a:srgbClr val="FEFEFE"/>
                    </a:solidFill>
                    <a:latin typeface="たづがね角ゴシック Info"/>
                    <a:ea typeface="たづがね角ゴシック Info"/>
                    <a:cs typeface="たづがね角ゴシック Info"/>
                    <a:sym typeface="たづがね角ゴシック Info"/>
                  </a:rPr>
                  <a:t>318本</a:t>
                </a:r>
              </a:p>
              <a:p>
                <a:pPr algn="ctr">
                  <a:lnSpc>
                    <a:spcPts val="2178"/>
                  </a:lnSpc>
                </a:pPr>
                <a:r>
                  <a:rPr lang="en-US" sz="1555" spc="-61">
                    <a:solidFill>
                      <a:srgbClr val="FEFEFE"/>
                    </a:solidFill>
                    <a:latin typeface="たづがね角ゴシック Info"/>
                    <a:ea typeface="たづがね角ゴシック Info"/>
                    <a:cs typeface="たづがね角ゴシック Info"/>
                    <a:sym typeface="たづがね角ゴシック Info"/>
                  </a:rPr>
                  <a:t>（約5%）</a:t>
                </a:r>
              </a:p>
            </p:txBody>
          </p:sp>
        </p:grpSp>
        <p:grpSp>
          <p:nvGrpSpPr>
            <p:cNvPr id="35" name="Group 35"/>
            <p:cNvGrpSpPr/>
            <p:nvPr/>
          </p:nvGrpSpPr>
          <p:grpSpPr>
            <a:xfrm>
              <a:off x="768658" y="2538526"/>
              <a:ext cx="3019689" cy="1150574"/>
              <a:chOff x="0" y="0"/>
              <a:chExt cx="715778" cy="272729"/>
            </a:xfrm>
          </p:grpSpPr>
          <p:sp>
            <p:nvSpPr>
              <p:cNvPr id="36" name="Freeform 36"/>
              <p:cNvSpPr/>
              <p:nvPr/>
            </p:nvSpPr>
            <p:spPr>
              <a:xfrm>
                <a:off x="0" y="0"/>
                <a:ext cx="715778" cy="272729"/>
              </a:xfrm>
              <a:custGeom>
                <a:avLst/>
                <a:gdLst/>
                <a:ahLst/>
                <a:cxnLst/>
                <a:rect l="l" t="t" r="r" b="b"/>
                <a:pathLst>
                  <a:path w="715778" h="272729">
                    <a:moveTo>
                      <a:pt x="136364" y="0"/>
                    </a:moveTo>
                    <a:lnTo>
                      <a:pt x="579414" y="0"/>
                    </a:lnTo>
                    <a:cubicBezTo>
                      <a:pt x="654726" y="0"/>
                      <a:pt x="715778" y="61052"/>
                      <a:pt x="715778" y="136364"/>
                    </a:cubicBezTo>
                    <a:lnTo>
                      <a:pt x="715778" y="136364"/>
                    </a:lnTo>
                    <a:cubicBezTo>
                      <a:pt x="715778" y="172530"/>
                      <a:pt x="701411" y="207215"/>
                      <a:pt x="675838" y="232788"/>
                    </a:cubicBezTo>
                    <a:cubicBezTo>
                      <a:pt x="650265" y="258362"/>
                      <a:pt x="615580" y="272729"/>
                      <a:pt x="579414" y="272729"/>
                    </a:cubicBezTo>
                    <a:lnTo>
                      <a:pt x="136364" y="272729"/>
                    </a:lnTo>
                    <a:cubicBezTo>
                      <a:pt x="61052" y="272729"/>
                      <a:pt x="0" y="211676"/>
                      <a:pt x="0" y="136364"/>
                    </a:cubicBezTo>
                    <a:lnTo>
                      <a:pt x="0" y="136364"/>
                    </a:lnTo>
                    <a:cubicBezTo>
                      <a:pt x="0" y="61052"/>
                      <a:pt x="61052" y="0"/>
                      <a:pt x="136364" y="0"/>
                    </a:cubicBezTo>
                    <a:close/>
                  </a:path>
                </a:pathLst>
              </a:custGeom>
              <a:ln cap="rnd">
                <a:noFill/>
                <a:prstDash val="sysDot"/>
                <a:round/>
              </a:ln>
            </p:spPr>
            <p:txBody>
              <a:bodyPr/>
              <a:lstStyle/>
              <a:p>
                <a:endParaRPr lang="ja-JP" altLang="en-US"/>
              </a:p>
            </p:txBody>
          </p:sp>
          <p:sp>
            <p:nvSpPr>
              <p:cNvPr id="37" name="TextBox 37"/>
              <p:cNvSpPr txBox="1"/>
              <p:nvPr/>
            </p:nvSpPr>
            <p:spPr>
              <a:xfrm>
                <a:off x="0" y="-171450"/>
                <a:ext cx="715778" cy="444179"/>
              </a:xfrm>
              <a:prstGeom prst="rect">
                <a:avLst/>
              </a:prstGeom>
            </p:spPr>
            <p:txBody>
              <a:bodyPr lIns="33867" tIns="33867" rIns="33867" bIns="33867" rtlCol="0" anchor="ctr"/>
              <a:lstStyle/>
              <a:p>
                <a:pPr algn="ctr">
                  <a:lnSpc>
                    <a:spcPts val="1805"/>
                  </a:lnSpc>
                </a:pPr>
                <a:r>
                  <a:rPr lang="en-US" sz="1289" spc="-50">
                    <a:solidFill>
                      <a:srgbClr val="05153E"/>
                    </a:solidFill>
                    <a:latin typeface="たづがね角ゴシック Info"/>
                    <a:ea typeface="たづがね角ゴシック Info"/>
                    <a:cs typeface="たづがね角ゴシック Info"/>
                    <a:sym typeface="たづがね角ゴシック Info"/>
                  </a:rPr>
                  <a:t>公募投資信託</a:t>
                </a:r>
              </a:p>
              <a:p>
                <a:pPr algn="ctr">
                  <a:lnSpc>
                    <a:spcPts val="1805"/>
                  </a:lnSpc>
                </a:pPr>
                <a:r>
                  <a:rPr lang="en-US" sz="1289" spc="-50">
                    <a:solidFill>
                      <a:srgbClr val="05153E"/>
                    </a:solidFill>
                    <a:latin typeface="たづがね角ゴシック Info"/>
                    <a:ea typeface="たづがね角ゴシック Info"/>
                    <a:cs typeface="たづがね角ゴシック Info"/>
                    <a:sym typeface="たづがね角ゴシック Info"/>
                  </a:rPr>
                  <a:t>約6,000本</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13" y="-126167"/>
            <a:ext cx="12515225" cy="507167"/>
            <a:chOff x="0" y="0"/>
            <a:chExt cx="4944286" cy="200362"/>
          </a:xfrm>
        </p:grpSpPr>
        <p:sp>
          <p:nvSpPr>
            <p:cNvPr id="3" name="Freeform 3"/>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4" name="TextBox 4"/>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5" name="Group 5"/>
          <p:cNvGrpSpPr/>
          <p:nvPr/>
        </p:nvGrpSpPr>
        <p:grpSpPr>
          <a:xfrm>
            <a:off x="-161613" y="6477000"/>
            <a:ext cx="12515225" cy="513517"/>
            <a:chOff x="0" y="0"/>
            <a:chExt cx="4944286" cy="202871"/>
          </a:xfrm>
        </p:grpSpPr>
        <p:sp>
          <p:nvSpPr>
            <p:cNvPr id="6" name="Freeform 6"/>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7" name="TextBox 7"/>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787400" y="787400"/>
            <a:ext cx="10820400" cy="469726"/>
            <a:chOff x="0" y="0"/>
            <a:chExt cx="5050441" cy="219245"/>
          </a:xfrm>
        </p:grpSpPr>
        <p:sp>
          <p:nvSpPr>
            <p:cNvPr id="9" name="Freeform 9"/>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10" name="TextBox 10"/>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11" name="Group 11"/>
          <p:cNvGrpSpPr/>
          <p:nvPr/>
        </p:nvGrpSpPr>
        <p:grpSpPr>
          <a:xfrm>
            <a:off x="685800" y="685800"/>
            <a:ext cx="10820400" cy="469726"/>
            <a:chOff x="0" y="0"/>
            <a:chExt cx="5050441" cy="219245"/>
          </a:xfrm>
        </p:grpSpPr>
        <p:sp>
          <p:nvSpPr>
            <p:cNvPr id="12" name="Freeform 12"/>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13" name="TextBox 13"/>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sp>
        <p:nvSpPr>
          <p:cNvPr id="14" name="TextBox 14"/>
          <p:cNvSpPr txBox="1"/>
          <p:nvPr/>
        </p:nvSpPr>
        <p:spPr>
          <a:xfrm>
            <a:off x="697563" y="145082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ライフプランとともにNISA口座で資産を育てる</a:t>
            </a:r>
          </a:p>
        </p:txBody>
      </p:sp>
      <p:sp>
        <p:nvSpPr>
          <p:cNvPr id="15" name="TextBox 15"/>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16" name="TextBox 16"/>
          <p:cNvSpPr txBox="1"/>
          <p:nvPr/>
        </p:nvSpPr>
        <p:spPr>
          <a:xfrm>
            <a:off x="2432203" y="488921"/>
            <a:ext cx="7493559"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17" name="TextBox 17"/>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41</a:t>
            </a:r>
          </a:p>
        </p:txBody>
      </p:sp>
      <p:sp>
        <p:nvSpPr>
          <p:cNvPr id="18" name="TextBox 18"/>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
        <p:nvSpPr>
          <p:cNvPr id="19" name="Freeform 19"/>
          <p:cNvSpPr/>
          <p:nvPr/>
        </p:nvSpPr>
        <p:spPr>
          <a:xfrm>
            <a:off x="685800" y="2916200"/>
            <a:ext cx="10820400" cy="2941796"/>
          </a:xfrm>
          <a:custGeom>
            <a:avLst/>
            <a:gdLst/>
            <a:ahLst/>
            <a:cxnLst/>
            <a:rect l="l" t="t" r="r" b="b"/>
            <a:pathLst>
              <a:path w="16230600" h="4412694">
                <a:moveTo>
                  <a:pt x="0" y="0"/>
                </a:moveTo>
                <a:lnTo>
                  <a:pt x="16230600" y="0"/>
                </a:lnTo>
                <a:lnTo>
                  <a:pt x="16230600" y="4412695"/>
                </a:lnTo>
                <a:lnTo>
                  <a:pt x="0" y="4412695"/>
                </a:lnTo>
                <a:lnTo>
                  <a:pt x="0" y="0"/>
                </a:lnTo>
                <a:close/>
              </a:path>
            </a:pathLst>
          </a:custGeom>
          <a:blipFill>
            <a:blip r:embed="rId3"/>
            <a:stretch>
              <a:fillRect/>
            </a:stretch>
          </a:blipFill>
        </p:spPr>
        <p:txBody>
          <a:bodyPr/>
          <a:lstStyle/>
          <a:p>
            <a:endParaRPr lang="ja-JP" altLang="en-US"/>
          </a:p>
        </p:txBody>
      </p:sp>
      <p:sp>
        <p:nvSpPr>
          <p:cNvPr id="20" name="TextBox 20"/>
          <p:cNvSpPr txBox="1"/>
          <p:nvPr/>
        </p:nvSpPr>
        <p:spPr>
          <a:xfrm>
            <a:off x="697563" y="2081096"/>
            <a:ext cx="10796874" cy="568361"/>
          </a:xfrm>
          <a:prstGeom prst="rect">
            <a:avLst/>
          </a:prstGeom>
        </p:spPr>
        <p:txBody>
          <a:bodyPr lIns="0" tIns="0" rIns="0" bIns="0" rtlCol="0" anchor="t">
            <a:spAutoFit/>
          </a:bodyPr>
          <a:lstStyle/>
          <a:p>
            <a:pPr>
              <a:lnSpc>
                <a:spcPts val="2330"/>
              </a:lnSpc>
            </a:pPr>
            <a:r>
              <a:rPr lang="en-US" sz="1664" spc="559">
                <a:solidFill>
                  <a:srgbClr val="05153E"/>
                </a:solidFill>
                <a:latin typeface="たづがね角ゴシック Info"/>
                <a:ea typeface="たづがね角ゴシック Info"/>
                <a:cs typeface="たづがね角ゴシック Info"/>
                <a:sym typeface="たづがね角ゴシック Info"/>
              </a:rPr>
              <a:t>1,800万円の生涯投資枠は、商品を売却することで翌年に枠が復活し</a:t>
            </a:r>
          </a:p>
          <a:p>
            <a:pPr>
              <a:lnSpc>
                <a:spcPts val="2330"/>
              </a:lnSpc>
              <a:spcBef>
                <a:spcPct val="0"/>
              </a:spcBef>
            </a:pPr>
            <a:r>
              <a:rPr lang="en-US" sz="1664" spc="559">
                <a:solidFill>
                  <a:srgbClr val="05153E"/>
                </a:solidFill>
                <a:latin typeface="たづがね角ゴシック Info"/>
                <a:ea typeface="たづがね角ゴシック Info"/>
                <a:cs typeface="たづがね角ゴシック Info"/>
                <a:sym typeface="たづがね角ゴシック Info"/>
              </a:rPr>
              <a:t>年間の投資枠の範囲内で再利用することができます。</a:t>
            </a:r>
          </a:p>
        </p:txBody>
      </p:sp>
      <p:sp>
        <p:nvSpPr>
          <p:cNvPr id="21" name="TextBox 21"/>
          <p:cNvSpPr txBox="1"/>
          <p:nvPr/>
        </p:nvSpPr>
        <p:spPr>
          <a:xfrm>
            <a:off x="6517637" y="5890833"/>
            <a:ext cx="4988563" cy="190630"/>
          </a:xfrm>
          <a:prstGeom prst="rect">
            <a:avLst/>
          </a:prstGeom>
        </p:spPr>
        <p:txBody>
          <a:bodyPr lIns="0" tIns="0" rIns="0" bIns="0" rtlCol="0" anchor="t">
            <a:spAutoFit/>
          </a:bodyPr>
          <a:lstStyle/>
          <a:p>
            <a:pPr algn="r">
              <a:lnSpc>
                <a:spcPts val="1641"/>
              </a:lnSpc>
              <a:spcBef>
                <a:spcPct val="0"/>
              </a:spcBef>
            </a:pPr>
            <a:r>
              <a:rPr lang="en-US" sz="1172">
                <a:solidFill>
                  <a:srgbClr val="05153E"/>
                </a:solidFill>
                <a:latin typeface="たづがね角ゴシック Info Medium"/>
                <a:ea typeface="たづがね角ゴシック Info Medium"/>
                <a:cs typeface="たづがね角ゴシック Info Medium"/>
                <a:sym typeface="たづがね角ゴシック Info Medium"/>
              </a:rPr>
              <a:t>日本証券業協会「みんなにいいさ！NISAがいいさ！！」より</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4038" y="2700221"/>
            <a:ext cx="3475107" cy="2895475"/>
            <a:chOff x="0" y="0"/>
            <a:chExt cx="1510781" cy="1258790"/>
          </a:xfrm>
        </p:grpSpPr>
        <p:sp>
          <p:nvSpPr>
            <p:cNvPr id="3" name="Freeform 3"/>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4" name="TextBox 4"/>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5" name="Group 5"/>
          <p:cNvGrpSpPr/>
          <p:nvPr/>
        </p:nvGrpSpPr>
        <p:grpSpPr>
          <a:xfrm>
            <a:off x="1979751" y="2259532"/>
            <a:ext cx="881377" cy="88137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7" name="TextBox 7"/>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4352565" y="2700221"/>
            <a:ext cx="3475107" cy="2895475"/>
            <a:chOff x="0" y="0"/>
            <a:chExt cx="1510781" cy="1258790"/>
          </a:xfrm>
        </p:grpSpPr>
        <p:sp>
          <p:nvSpPr>
            <p:cNvPr id="9" name="Freeform 9"/>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10" name="TextBox 10"/>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11" name="Group 11"/>
          <p:cNvGrpSpPr/>
          <p:nvPr/>
        </p:nvGrpSpPr>
        <p:grpSpPr>
          <a:xfrm>
            <a:off x="8031093" y="2700221"/>
            <a:ext cx="3475107" cy="2895475"/>
            <a:chOff x="0" y="0"/>
            <a:chExt cx="1510781" cy="1258790"/>
          </a:xfrm>
        </p:grpSpPr>
        <p:sp>
          <p:nvSpPr>
            <p:cNvPr id="12" name="Freeform 12"/>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13" name="TextBox 13"/>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14" name="Group 14"/>
          <p:cNvGrpSpPr/>
          <p:nvPr/>
        </p:nvGrpSpPr>
        <p:grpSpPr>
          <a:xfrm>
            <a:off x="-161613" y="-126167"/>
            <a:ext cx="12515225" cy="507167"/>
            <a:chOff x="0" y="0"/>
            <a:chExt cx="4944286" cy="200362"/>
          </a:xfrm>
        </p:grpSpPr>
        <p:sp>
          <p:nvSpPr>
            <p:cNvPr id="15" name="Freeform 15"/>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16" name="TextBox 16"/>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17" name="Group 17"/>
          <p:cNvGrpSpPr/>
          <p:nvPr/>
        </p:nvGrpSpPr>
        <p:grpSpPr>
          <a:xfrm>
            <a:off x="-161613" y="6477000"/>
            <a:ext cx="12515225" cy="513517"/>
            <a:chOff x="0" y="0"/>
            <a:chExt cx="4944286" cy="202871"/>
          </a:xfrm>
        </p:grpSpPr>
        <p:sp>
          <p:nvSpPr>
            <p:cNvPr id="18" name="Freeform 18"/>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19" name="TextBox 19"/>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20" name="Group 20"/>
          <p:cNvGrpSpPr/>
          <p:nvPr/>
        </p:nvGrpSpPr>
        <p:grpSpPr>
          <a:xfrm>
            <a:off x="787400" y="787400"/>
            <a:ext cx="10820400" cy="469726"/>
            <a:chOff x="0" y="0"/>
            <a:chExt cx="5050441" cy="219245"/>
          </a:xfrm>
        </p:grpSpPr>
        <p:sp>
          <p:nvSpPr>
            <p:cNvPr id="21" name="Freeform 21"/>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22" name="TextBox 22"/>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23" name="Group 23"/>
          <p:cNvGrpSpPr/>
          <p:nvPr/>
        </p:nvGrpSpPr>
        <p:grpSpPr>
          <a:xfrm>
            <a:off x="685800" y="685800"/>
            <a:ext cx="10820400" cy="469726"/>
            <a:chOff x="0" y="0"/>
            <a:chExt cx="5050441" cy="219245"/>
          </a:xfrm>
        </p:grpSpPr>
        <p:sp>
          <p:nvSpPr>
            <p:cNvPr id="24" name="Freeform 24"/>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25" name="TextBox 25"/>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sp>
        <p:nvSpPr>
          <p:cNvPr id="26" name="AutoShape 26"/>
          <p:cNvSpPr/>
          <p:nvPr/>
        </p:nvSpPr>
        <p:spPr>
          <a:xfrm flipV="1">
            <a:off x="889432"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sp>
        <p:nvSpPr>
          <p:cNvPr id="27" name="AutoShape 27"/>
          <p:cNvSpPr/>
          <p:nvPr/>
        </p:nvSpPr>
        <p:spPr>
          <a:xfrm flipV="1">
            <a:off x="4567959"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sp>
        <p:nvSpPr>
          <p:cNvPr id="28" name="AutoShape 28"/>
          <p:cNvSpPr/>
          <p:nvPr/>
        </p:nvSpPr>
        <p:spPr>
          <a:xfrm>
            <a:off x="8246487"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grpSp>
        <p:nvGrpSpPr>
          <p:cNvPr id="29" name="Group 29"/>
          <p:cNvGrpSpPr/>
          <p:nvPr/>
        </p:nvGrpSpPr>
        <p:grpSpPr>
          <a:xfrm>
            <a:off x="5643549" y="2259532"/>
            <a:ext cx="881377" cy="88137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31" name="TextBox 31"/>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grpSp>
        <p:nvGrpSpPr>
          <p:cNvPr id="32" name="Group 32"/>
          <p:cNvGrpSpPr/>
          <p:nvPr/>
        </p:nvGrpSpPr>
        <p:grpSpPr>
          <a:xfrm>
            <a:off x="9327958" y="2259532"/>
            <a:ext cx="881377" cy="88137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34" name="TextBox 34"/>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sp>
        <p:nvSpPr>
          <p:cNvPr id="35" name="Freeform 35"/>
          <p:cNvSpPr/>
          <p:nvPr/>
        </p:nvSpPr>
        <p:spPr>
          <a:xfrm>
            <a:off x="5715731" y="2457467"/>
            <a:ext cx="737013" cy="485507"/>
          </a:xfrm>
          <a:custGeom>
            <a:avLst/>
            <a:gdLst/>
            <a:ahLst/>
            <a:cxnLst/>
            <a:rect l="l" t="t" r="r" b="b"/>
            <a:pathLst>
              <a:path w="1105519" h="728261">
                <a:moveTo>
                  <a:pt x="0" y="0"/>
                </a:moveTo>
                <a:lnTo>
                  <a:pt x="1105519" y="0"/>
                </a:lnTo>
                <a:lnTo>
                  <a:pt x="1105519" y="728261"/>
                </a:lnTo>
                <a:lnTo>
                  <a:pt x="0" y="728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p>
        </p:txBody>
      </p:sp>
      <p:sp>
        <p:nvSpPr>
          <p:cNvPr id="36" name="Freeform 36"/>
          <p:cNvSpPr/>
          <p:nvPr/>
        </p:nvSpPr>
        <p:spPr>
          <a:xfrm>
            <a:off x="2079507" y="2414619"/>
            <a:ext cx="622059" cy="582403"/>
          </a:xfrm>
          <a:custGeom>
            <a:avLst/>
            <a:gdLst/>
            <a:ahLst/>
            <a:cxnLst/>
            <a:rect l="l" t="t" r="r" b="b"/>
            <a:pathLst>
              <a:path w="933089" h="873604">
                <a:moveTo>
                  <a:pt x="0" y="0"/>
                </a:moveTo>
                <a:lnTo>
                  <a:pt x="933088" y="0"/>
                </a:lnTo>
                <a:lnTo>
                  <a:pt x="933088" y="873605"/>
                </a:lnTo>
                <a:lnTo>
                  <a:pt x="0" y="8736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p>
        </p:txBody>
      </p:sp>
      <p:sp>
        <p:nvSpPr>
          <p:cNvPr id="37" name="Freeform 37"/>
          <p:cNvSpPr/>
          <p:nvPr/>
        </p:nvSpPr>
        <p:spPr>
          <a:xfrm>
            <a:off x="9460993" y="2422134"/>
            <a:ext cx="615307" cy="589926"/>
          </a:xfrm>
          <a:custGeom>
            <a:avLst/>
            <a:gdLst/>
            <a:ahLst/>
            <a:cxnLst/>
            <a:rect l="l" t="t" r="r" b="b"/>
            <a:pathLst>
              <a:path w="922961" h="884889">
                <a:moveTo>
                  <a:pt x="0" y="0"/>
                </a:moveTo>
                <a:lnTo>
                  <a:pt x="922961" y="0"/>
                </a:lnTo>
                <a:lnTo>
                  <a:pt x="922961" y="884889"/>
                </a:lnTo>
                <a:lnTo>
                  <a:pt x="0" y="884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ja-JP" altLang="en-US"/>
          </a:p>
        </p:txBody>
      </p:sp>
      <p:sp>
        <p:nvSpPr>
          <p:cNvPr id="38" name="TextBox 38"/>
          <p:cNvSpPr txBox="1"/>
          <p:nvPr/>
        </p:nvSpPr>
        <p:spPr>
          <a:xfrm>
            <a:off x="697563" y="145082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公的年金の上乗せであるiDeCoならではの特徴</a:t>
            </a:r>
          </a:p>
        </p:txBody>
      </p:sp>
      <p:sp>
        <p:nvSpPr>
          <p:cNvPr id="39" name="TextBox 39"/>
          <p:cNvSpPr txBox="1"/>
          <p:nvPr/>
        </p:nvSpPr>
        <p:spPr>
          <a:xfrm>
            <a:off x="889432" y="3749324"/>
            <a:ext cx="3044319" cy="1327286"/>
          </a:xfrm>
          <a:prstGeom prst="rect">
            <a:avLst/>
          </a:prstGeom>
        </p:spPr>
        <p:txBody>
          <a:bodyPr lIns="0" tIns="0" rIns="0" bIns="0" rtlCol="0" anchor="t">
            <a:spAutoFit/>
          </a:bodyPr>
          <a:lstStyle/>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原則60歳になるまで資産を引き出せないことから、老後のために別管理したい方に最適。また、税金の滞納を除いて、差し押さえが禁止されている点にも注目です。</a:t>
            </a:r>
          </a:p>
        </p:txBody>
      </p:sp>
      <p:sp>
        <p:nvSpPr>
          <p:cNvPr id="40" name="TextBox 40"/>
          <p:cNvSpPr txBox="1"/>
          <p:nvPr/>
        </p:nvSpPr>
        <p:spPr>
          <a:xfrm>
            <a:off x="937320" y="3118150"/>
            <a:ext cx="2909341" cy="355418"/>
          </a:xfrm>
          <a:prstGeom prst="rect">
            <a:avLst/>
          </a:prstGeom>
        </p:spPr>
        <p:txBody>
          <a:bodyPr lIns="0" tIns="0" rIns="0" bIns="0" rtlCol="0" anchor="t">
            <a:spAutoFit/>
          </a:bodyPr>
          <a:lstStyle/>
          <a:p>
            <a:pPr algn="ctr">
              <a:lnSpc>
                <a:spcPts val="2987"/>
              </a:lnSpc>
              <a:spcBef>
                <a:spcPct val="0"/>
              </a:spcBef>
            </a:pPr>
            <a:r>
              <a:rPr lang="en-US" sz="2133" b="1" spc="-175">
                <a:solidFill>
                  <a:srgbClr val="05153E"/>
                </a:solidFill>
                <a:latin typeface="たづがね角ゴシック Info Heavy"/>
                <a:ea typeface="たづがね角ゴシック Info Heavy"/>
                <a:cs typeface="たづがね角ゴシック Info Heavy"/>
                <a:sym typeface="たづがね角ゴシック Info Heavy"/>
              </a:rPr>
              <a:t>老後資金に特化</a:t>
            </a:r>
          </a:p>
        </p:txBody>
      </p:sp>
      <p:sp>
        <p:nvSpPr>
          <p:cNvPr id="41" name="TextBox 41"/>
          <p:cNvSpPr txBox="1"/>
          <p:nvPr/>
        </p:nvSpPr>
        <p:spPr>
          <a:xfrm>
            <a:off x="4567959" y="3749324"/>
            <a:ext cx="3044319" cy="1327286"/>
          </a:xfrm>
          <a:prstGeom prst="rect">
            <a:avLst/>
          </a:prstGeom>
        </p:spPr>
        <p:txBody>
          <a:bodyPr lIns="0" tIns="0" rIns="0" bIns="0" rtlCol="0" anchor="t">
            <a:spAutoFit/>
          </a:bodyPr>
          <a:lstStyle/>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拠出した掛金の全額が所得から控除され現役期間の税負担を軽減。老後に課税を繰延べる形になるものの、受取時にも退職所得控除や公的年金等控除の優遇が受けられます。</a:t>
            </a:r>
          </a:p>
        </p:txBody>
      </p:sp>
      <p:sp>
        <p:nvSpPr>
          <p:cNvPr id="42" name="TextBox 42"/>
          <p:cNvSpPr txBox="1"/>
          <p:nvPr/>
        </p:nvSpPr>
        <p:spPr>
          <a:xfrm>
            <a:off x="4567959" y="3118150"/>
            <a:ext cx="3044319" cy="355418"/>
          </a:xfrm>
          <a:prstGeom prst="rect">
            <a:avLst/>
          </a:prstGeom>
        </p:spPr>
        <p:txBody>
          <a:bodyPr lIns="0" tIns="0" rIns="0" bIns="0" rtlCol="0" anchor="t">
            <a:spAutoFit/>
          </a:bodyPr>
          <a:lstStyle/>
          <a:p>
            <a:pPr algn="ctr">
              <a:lnSpc>
                <a:spcPts val="2987"/>
              </a:lnSpc>
              <a:spcBef>
                <a:spcPct val="0"/>
              </a:spcBef>
            </a:pPr>
            <a:r>
              <a:rPr lang="en-US" sz="2133" b="1">
                <a:solidFill>
                  <a:srgbClr val="05153E"/>
                </a:solidFill>
                <a:latin typeface="たづがね角ゴシック Info Heavy"/>
                <a:ea typeface="たづがね角ゴシック Info Heavy"/>
                <a:cs typeface="たづがね角ゴシック Info Heavy"/>
                <a:sym typeface="たづがね角ゴシック Info Heavy"/>
              </a:rPr>
              <a:t>税負担を最適化</a:t>
            </a:r>
          </a:p>
        </p:txBody>
      </p:sp>
      <p:sp>
        <p:nvSpPr>
          <p:cNvPr id="43" name="TextBox 43"/>
          <p:cNvSpPr txBox="1"/>
          <p:nvPr/>
        </p:nvSpPr>
        <p:spPr>
          <a:xfrm>
            <a:off x="8259187" y="3749324"/>
            <a:ext cx="3044319" cy="1327286"/>
          </a:xfrm>
          <a:prstGeom prst="rect">
            <a:avLst/>
          </a:prstGeom>
        </p:spPr>
        <p:txBody>
          <a:bodyPr lIns="0" tIns="0" rIns="0" bIns="0" rtlCol="0" anchor="t">
            <a:spAutoFit/>
          </a:bodyPr>
          <a:lstStyle/>
          <a:p>
            <a:pPr algn="just">
              <a:lnSpc>
                <a:spcPts val="2146"/>
              </a:lnSpc>
            </a:pPr>
            <a:r>
              <a:rPr lang="en-US" sz="1533">
                <a:solidFill>
                  <a:srgbClr val="05153E"/>
                </a:solidFill>
                <a:latin typeface="たづがね角ゴシック Info"/>
                <a:ea typeface="たづがね角ゴシック Info"/>
                <a:cs typeface="たづがね角ゴシック Info"/>
                <a:sym typeface="たづがね角ゴシック Info"/>
              </a:rPr>
              <a:t>iDeCoでは複数の資産を組み合わせたバランス型の投資信託も充実しているほか、預金や保険商品等の元本確保型商品へ、配分変更やスイッチングもできます。</a:t>
            </a:r>
          </a:p>
        </p:txBody>
      </p:sp>
      <p:sp>
        <p:nvSpPr>
          <p:cNvPr id="44" name="TextBox 44"/>
          <p:cNvSpPr txBox="1"/>
          <p:nvPr/>
        </p:nvSpPr>
        <p:spPr>
          <a:xfrm>
            <a:off x="8246487" y="3118150"/>
            <a:ext cx="3044319" cy="355418"/>
          </a:xfrm>
          <a:prstGeom prst="rect">
            <a:avLst/>
          </a:prstGeom>
        </p:spPr>
        <p:txBody>
          <a:bodyPr lIns="0" tIns="0" rIns="0" bIns="0" rtlCol="0" anchor="t">
            <a:spAutoFit/>
          </a:bodyPr>
          <a:lstStyle/>
          <a:p>
            <a:pPr algn="ctr">
              <a:lnSpc>
                <a:spcPts val="2987"/>
              </a:lnSpc>
              <a:spcBef>
                <a:spcPct val="0"/>
              </a:spcBef>
            </a:pPr>
            <a:r>
              <a:rPr lang="en-US" sz="2133" b="1">
                <a:solidFill>
                  <a:srgbClr val="05153E"/>
                </a:solidFill>
                <a:latin typeface="たづがね角ゴシック Info Heavy"/>
                <a:ea typeface="たづがね角ゴシック Info Heavy"/>
                <a:cs typeface="たづがね角ゴシック Info Heavy"/>
                <a:sym typeface="たづがね角ゴシック Info Heavy"/>
              </a:rPr>
              <a:t>多様な目的に対応</a:t>
            </a:r>
          </a:p>
        </p:txBody>
      </p:sp>
      <p:sp>
        <p:nvSpPr>
          <p:cNvPr id="45" name="TextBox 45"/>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46" name="TextBox 46"/>
          <p:cNvSpPr txBox="1"/>
          <p:nvPr/>
        </p:nvSpPr>
        <p:spPr>
          <a:xfrm>
            <a:off x="2432203" y="488921"/>
            <a:ext cx="7493559"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47" name="TextBox 47"/>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42</a:t>
            </a:r>
          </a:p>
        </p:txBody>
      </p:sp>
      <p:sp>
        <p:nvSpPr>
          <p:cNvPr id="48" name="TextBox 48"/>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13" y="-126167"/>
            <a:ext cx="12515225" cy="507167"/>
            <a:chOff x="0" y="0"/>
            <a:chExt cx="4944286" cy="200362"/>
          </a:xfrm>
        </p:grpSpPr>
        <p:sp>
          <p:nvSpPr>
            <p:cNvPr id="3" name="Freeform 3"/>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4" name="TextBox 4"/>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5" name="Group 5"/>
          <p:cNvGrpSpPr/>
          <p:nvPr/>
        </p:nvGrpSpPr>
        <p:grpSpPr>
          <a:xfrm>
            <a:off x="-161613" y="6477000"/>
            <a:ext cx="12515225" cy="513517"/>
            <a:chOff x="0" y="0"/>
            <a:chExt cx="4944286" cy="202871"/>
          </a:xfrm>
        </p:grpSpPr>
        <p:sp>
          <p:nvSpPr>
            <p:cNvPr id="6" name="Freeform 6"/>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7" name="TextBox 7"/>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787400" y="787400"/>
            <a:ext cx="10820400" cy="469726"/>
            <a:chOff x="0" y="0"/>
            <a:chExt cx="5050441" cy="219245"/>
          </a:xfrm>
        </p:grpSpPr>
        <p:sp>
          <p:nvSpPr>
            <p:cNvPr id="9" name="Freeform 9"/>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10" name="TextBox 10"/>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11" name="Group 11"/>
          <p:cNvGrpSpPr/>
          <p:nvPr/>
        </p:nvGrpSpPr>
        <p:grpSpPr>
          <a:xfrm>
            <a:off x="685800" y="685800"/>
            <a:ext cx="10820400" cy="469726"/>
            <a:chOff x="0" y="0"/>
            <a:chExt cx="5050441" cy="219245"/>
          </a:xfrm>
        </p:grpSpPr>
        <p:sp>
          <p:nvSpPr>
            <p:cNvPr id="12" name="Freeform 12"/>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13" name="TextBox 13"/>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14" name="Group 14"/>
          <p:cNvGrpSpPr/>
          <p:nvPr/>
        </p:nvGrpSpPr>
        <p:grpSpPr>
          <a:xfrm>
            <a:off x="2463349" y="2609554"/>
            <a:ext cx="2582607" cy="555243"/>
            <a:chOff x="0" y="0"/>
            <a:chExt cx="1020289" cy="219355"/>
          </a:xfrm>
        </p:grpSpPr>
        <p:sp>
          <p:nvSpPr>
            <p:cNvPr id="15" name="Freeform 15"/>
            <p:cNvSpPr/>
            <p:nvPr/>
          </p:nvSpPr>
          <p:spPr>
            <a:xfrm>
              <a:off x="0" y="0"/>
              <a:ext cx="1020289" cy="219355"/>
            </a:xfrm>
            <a:custGeom>
              <a:avLst/>
              <a:gdLst/>
              <a:ahLst/>
              <a:cxnLst/>
              <a:rect l="l" t="t" r="r" b="b"/>
              <a:pathLst>
                <a:path w="1020289" h="219355">
                  <a:moveTo>
                    <a:pt x="0" y="0"/>
                  </a:moveTo>
                  <a:lnTo>
                    <a:pt x="1020289" y="0"/>
                  </a:lnTo>
                  <a:lnTo>
                    <a:pt x="1020289" y="219355"/>
                  </a:lnTo>
                  <a:lnTo>
                    <a:pt x="0" y="219355"/>
                  </a:lnTo>
                  <a:close/>
                </a:path>
              </a:pathLst>
            </a:custGeom>
            <a:solidFill>
              <a:srgbClr val="96BAD7"/>
            </a:solidFill>
          </p:spPr>
          <p:txBody>
            <a:bodyPr/>
            <a:lstStyle/>
            <a:p>
              <a:endParaRPr lang="ja-JP" altLang="en-US"/>
            </a:p>
          </p:txBody>
        </p:sp>
        <p:sp>
          <p:nvSpPr>
            <p:cNvPr id="16" name="TextBox 16"/>
            <p:cNvSpPr txBox="1"/>
            <p:nvPr/>
          </p:nvSpPr>
          <p:spPr>
            <a:xfrm>
              <a:off x="0" y="-266700"/>
              <a:ext cx="1020289" cy="486055"/>
            </a:xfrm>
            <a:prstGeom prst="rect">
              <a:avLst/>
            </a:prstGeom>
          </p:spPr>
          <p:txBody>
            <a:bodyPr lIns="33867" tIns="33867" rIns="33867" bIns="33867" rtlCol="0" anchor="ctr"/>
            <a:lstStyle/>
            <a:p>
              <a:pPr algn="ctr">
                <a:lnSpc>
                  <a:spcPts val="2799"/>
                </a:lnSpc>
              </a:pPr>
              <a:r>
                <a:rPr lang="en-US" sz="1999">
                  <a:solidFill>
                    <a:srgbClr val="FDFFFE"/>
                  </a:solidFill>
                  <a:latin typeface="たづがね角ゴシック Info Medium"/>
                  <a:ea typeface="たづがね角ゴシック Info Medium"/>
                  <a:cs typeface="たづがね角ゴシック Info Medium"/>
                  <a:sym typeface="たづがね角ゴシック Info Medium"/>
                </a:rPr>
                <a:t>基礎控除 48万円</a:t>
              </a:r>
            </a:p>
          </p:txBody>
        </p:sp>
      </p:grpSp>
      <p:grpSp>
        <p:nvGrpSpPr>
          <p:cNvPr id="17" name="Group 17"/>
          <p:cNvGrpSpPr/>
          <p:nvPr/>
        </p:nvGrpSpPr>
        <p:grpSpPr>
          <a:xfrm>
            <a:off x="5557423" y="2609554"/>
            <a:ext cx="572727" cy="555243"/>
            <a:chOff x="0" y="0"/>
            <a:chExt cx="226263" cy="219355"/>
          </a:xfrm>
        </p:grpSpPr>
        <p:sp>
          <p:nvSpPr>
            <p:cNvPr id="18" name="Freeform 18"/>
            <p:cNvSpPr/>
            <p:nvPr/>
          </p:nvSpPr>
          <p:spPr>
            <a:xfrm>
              <a:off x="0" y="0"/>
              <a:ext cx="226263" cy="219355"/>
            </a:xfrm>
            <a:custGeom>
              <a:avLst/>
              <a:gdLst/>
              <a:ahLst/>
              <a:cxnLst/>
              <a:rect l="l" t="t" r="r" b="b"/>
              <a:pathLst>
                <a:path w="226263" h="219355">
                  <a:moveTo>
                    <a:pt x="0" y="0"/>
                  </a:moveTo>
                  <a:lnTo>
                    <a:pt x="226263" y="0"/>
                  </a:lnTo>
                  <a:lnTo>
                    <a:pt x="226263" y="219355"/>
                  </a:lnTo>
                  <a:lnTo>
                    <a:pt x="0" y="219355"/>
                  </a:lnTo>
                  <a:close/>
                </a:path>
              </a:pathLst>
            </a:custGeom>
            <a:ln w="38100" cap="sq">
              <a:solidFill>
                <a:srgbClr val="96BAD7"/>
              </a:solidFill>
              <a:prstDash val="sysDot"/>
              <a:miter/>
            </a:ln>
          </p:spPr>
          <p:txBody>
            <a:bodyPr/>
            <a:lstStyle/>
            <a:p>
              <a:endParaRPr lang="ja-JP" altLang="en-US"/>
            </a:p>
          </p:txBody>
        </p:sp>
        <p:sp>
          <p:nvSpPr>
            <p:cNvPr id="19" name="TextBox 19"/>
            <p:cNvSpPr txBox="1"/>
            <p:nvPr/>
          </p:nvSpPr>
          <p:spPr>
            <a:xfrm>
              <a:off x="0" y="-161925"/>
              <a:ext cx="226263" cy="381280"/>
            </a:xfrm>
            <a:prstGeom prst="rect">
              <a:avLst/>
            </a:prstGeom>
          </p:spPr>
          <p:txBody>
            <a:bodyPr lIns="33867" tIns="33867" rIns="33867" bIns="33867" rtlCol="0" anchor="ctr"/>
            <a:lstStyle/>
            <a:p>
              <a:pPr algn="ctr">
                <a:lnSpc>
                  <a:spcPts val="1680"/>
                </a:lnSpc>
              </a:pPr>
              <a:r>
                <a:rPr lang="en-US" sz="1200" spc="-197">
                  <a:solidFill>
                    <a:srgbClr val="05153E"/>
                  </a:solidFill>
                  <a:latin typeface="たづがね角ゴシック Info Medium"/>
                  <a:ea typeface="たづがね角ゴシック Info Medium"/>
                  <a:cs typeface="たづがね角ゴシック Info Medium"/>
                  <a:sym typeface="たづがね角ゴシック Info Medium"/>
                </a:rPr>
                <a:t>+10万円</a:t>
              </a:r>
            </a:p>
          </p:txBody>
        </p:sp>
      </p:grpSp>
      <p:grpSp>
        <p:nvGrpSpPr>
          <p:cNvPr id="20" name="Group 20"/>
          <p:cNvGrpSpPr/>
          <p:nvPr/>
        </p:nvGrpSpPr>
        <p:grpSpPr>
          <a:xfrm>
            <a:off x="5022431" y="2609554"/>
            <a:ext cx="572727" cy="555243"/>
            <a:chOff x="0" y="0"/>
            <a:chExt cx="226263" cy="219355"/>
          </a:xfrm>
        </p:grpSpPr>
        <p:sp>
          <p:nvSpPr>
            <p:cNvPr id="21" name="Freeform 21"/>
            <p:cNvSpPr/>
            <p:nvPr/>
          </p:nvSpPr>
          <p:spPr>
            <a:xfrm>
              <a:off x="0" y="0"/>
              <a:ext cx="226263" cy="219355"/>
            </a:xfrm>
            <a:custGeom>
              <a:avLst/>
              <a:gdLst/>
              <a:ahLst/>
              <a:cxnLst/>
              <a:rect l="l" t="t" r="r" b="b"/>
              <a:pathLst>
                <a:path w="226263" h="219355">
                  <a:moveTo>
                    <a:pt x="0" y="0"/>
                  </a:moveTo>
                  <a:lnTo>
                    <a:pt x="226263" y="0"/>
                  </a:lnTo>
                  <a:lnTo>
                    <a:pt x="226263" y="219355"/>
                  </a:lnTo>
                  <a:lnTo>
                    <a:pt x="0" y="219355"/>
                  </a:lnTo>
                  <a:close/>
                </a:path>
              </a:pathLst>
            </a:custGeom>
            <a:ln w="38100" cap="sq">
              <a:solidFill>
                <a:srgbClr val="96BAD7"/>
              </a:solidFill>
              <a:prstDash val="sysDot"/>
              <a:miter/>
            </a:ln>
          </p:spPr>
          <p:txBody>
            <a:bodyPr/>
            <a:lstStyle/>
            <a:p>
              <a:endParaRPr lang="ja-JP" altLang="en-US"/>
            </a:p>
          </p:txBody>
        </p:sp>
        <p:sp>
          <p:nvSpPr>
            <p:cNvPr id="22" name="TextBox 22"/>
            <p:cNvSpPr txBox="1"/>
            <p:nvPr/>
          </p:nvSpPr>
          <p:spPr>
            <a:xfrm>
              <a:off x="0" y="-161925"/>
              <a:ext cx="226263" cy="381280"/>
            </a:xfrm>
            <a:prstGeom prst="rect">
              <a:avLst/>
            </a:prstGeom>
          </p:spPr>
          <p:txBody>
            <a:bodyPr lIns="33867" tIns="33867" rIns="33867" bIns="33867" rtlCol="0" anchor="ctr"/>
            <a:lstStyle/>
            <a:p>
              <a:pPr algn="ctr">
                <a:lnSpc>
                  <a:spcPts val="1680"/>
                </a:lnSpc>
              </a:pPr>
              <a:r>
                <a:rPr lang="en-US" sz="1200" spc="-197">
                  <a:solidFill>
                    <a:srgbClr val="05153E"/>
                  </a:solidFill>
                  <a:latin typeface="たづがね角ゴシック Info Medium"/>
                  <a:ea typeface="たづがね角ゴシック Info Medium"/>
                  <a:cs typeface="たづがね角ゴシック Info Medium"/>
                  <a:sym typeface="たづがね角ゴシック Info Medium"/>
                </a:rPr>
                <a:t>+10万円</a:t>
              </a:r>
            </a:p>
          </p:txBody>
        </p:sp>
      </p:grpSp>
      <p:sp>
        <p:nvSpPr>
          <p:cNvPr id="23" name="Freeform 23"/>
          <p:cNvSpPr/>
          <p:nvPr/>
        </p:nvSpPr>
        <p:spPr>
          <a:xfrm>
            <a:off x="1887083" y="2705555"/>
            <a:ext cx="317500" cy="317500"/>
          </a:xfrm>
          <a:custGeom>
            <a:avLst/>
            <a:gdLst/>
            <a:ahLst/>
            <a:cxnLst/>
            <a:rect l="l" t="t" r="r" b="b"/>
            <a:pathLst>
              <a:path w="476250" h="476250">
                <a:moveTo>
                  <a:pt x="0" y="0"/>
                </a:moveTo>
                <a:lnTo>
                  <a:pt x="476250" y="0"/>
                </a:lnTo>
                <a:lnTo>
                  <a:pt x="476250" y="476250"/>
                </a:lnTo>
                <a:lnTo>
                  <a:pt x="0" y="4762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p>
        </p:txBody>
      </p:sp>
      <p:sp>
        <p:nvSpPr>
          <p:cNvPr id="24" name="Freeform 24"/>
          <p:cNvSpPr/>
          <p:nvPr/>
        </p:nvSpPr>
        <p:spPr>
          <a:xfrm>
            <a:off x="6352400" y="2728305"/>
            <a:ext cx="317740" cy="317740"/>
          </a:xfrm>
          <a:custGeom>
            <a:avLst/>
            <a:gdLst/>
            <a:ahLst/>
            <a:cxnLst/>
            <a:rect l="l" t="t" r="r" b="b"/>
            <a:pathLst>
              <a:path w="476610" h="476610">
                <a:moveTo>
                  <a:pt x="0" y="0"/>
                </a:moveTo>
                <a:lnTo>
                  <a:pt x="476610" y="0"/>
                </a:lnTo>
                <a:lnTo>
                  <a:pt x="476610" y="476611"/>
                </a:lnTo>
                <a:lnTo>
                  <a:pt x="0" y="4766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p>
        </p:txBody>
      </p:sp>
      <p:sp>
        <p:nvSpPr>
          <p:cNvPr id="25" name="Freeform 25"/>
          <p:cNvSpPr/>
          <p:nvPr/>
        </p:nvSpPr>
        <p:spPr>
          <a:xfrm>
            <a:off x="10517042" y="2726133"/>
            <a:ext cx="317740" cy="317740"/>
          </a:xfrm>
          <a:custGeom>
            <a:avLst/>
            <a:gdLst/>
            <a:ahLst/>
            <a:cxnLst/>
            <a:rect l="l" t="t" r="r" b="b"/>
            <a:pathLst>
              <a:path w="476610" h="476610">
                <a:moveTo>
                  <a:pt x="0" y="0"/>
                </a:moveTo>
                <a:lnTo>
                  <a:pt x="476610" y="0"/>
                </a:lnTo>
                <a:lnTo>
                  <a:pt x="476610" y="476611"/>
                </a:lnTo>
                <a:lnTo>
                  <a:pt x="0" y="4766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ja-JP" altLang="en-US"/>
          </a:p>
        </p:txBody>
      </p:sp>
      <p:grpSp>
        <p:nvGrpSpPr>
          <p:cNvPr id="26" name="Group 26"/>
          <p:cNvGrpSpPr/>
          <p:nvPr/>
        </p:nvGrpSpPr>
        <p:grpSpPr>
          <a:xfrm>
            <a:off x="2330602" y="2225687"/>
            <a:ext cx="8078254" cy="1242584"/>
            <a:chOff x="0" y="0"/>
            <a:chExt cx="3191409" cy="490897"/>
          </a:xfrm>
        </p:grpSpPr>
        <p:sp>
          <p:nvSpPr>
            <p:cNvPr id="27" name="Freeform 27"/>
            <p:cNvSpPr/>
            <p:nvPr/>
          </p:nvSpPr>
          <p:spPr>
            <a:xfrm>
              <a:off x="0" y="0"/>
              <a:ext cx="3191409" cy="490897"/>
            </a:xfrm>
            <a:custGeom>
              <a:avLst/>
              <a:gdLst/>
              <a:ahLst/>
              <a:cxnLst/>
              <a:rect l="l" t="t" r="r" b="b"/>
              <a:pathLst>
                <a:path w="3191409" h="490897">
                  <a:moveTo>
                    <a:pt x="0" y="0"/>
                  </a:moveTo>
                  <a:lnTo>
                    <a:pt x="3191409" y="0"/>
                  </a:lnTo>
                  <a:lnTo>
                    <a:pt x="3191409" y="490897"/>
                  </a:lnTo>
                  <a:lnTo>
                    <a:pt x="0" y="490897"/>
                  </a:lnTo>
                  <a:close/>
                </a:path>
              </a:pathLst>
            </a:custGeom>
            <a:ln w="28575" cap="sq">
              <a:solidFill>
                <a:srgbClr val="05153E"/>
              </a:solidFill>
              <a:prstDash val="sysDot"/>
              <a:miter/>
            </a:ln>
          </p:spPr>
          <p:txBody>
            <a:bodyPr/>
            <a:lstStyle/>
            <a:p>
              <a:endParaRPr lang="ja-JP" altLang="en-US"/>
            </a:p>
          </p:txBody>
        </p:sp>
        <p:sp>
          <p:nvSpPr>
            <p:cNvPr id="28" name="TextBox 28"/>
            <p:cNvSpPr txBox="1"/>
            <p:nvPr/>
          </p:nvSpPr>
          <p:spPr>
            <a:xfrm>
              <a:off x="0" y="-200025"/>
              <a:ext cx="3191409" cy="690922"/>
            </a:xfrm>
            <a:prstGeom prst="rect">
              <a:avLst/>
            </a:prstGeom>
          </p:spPr>
          <p:txBody>
            <a:bodyPr lIns="33867" tIns="33867" rIns="33867" bIns="33867" rtlCol="0" anchor="ctr"/>
            <a:lstStyle/>
            <a:p>
              <a:pPr algn="ctr">
                <a:lnSpc>
                  <a:spcPts val="1960"/>
                </a:lnSpc>
              </a:pPr>
              <a:endParaRPr sz="1200"/>
            </a:p>
          </p:txBody>
        </p:sp>
      </p:grpSp>
      <p:sp>
        <p:nvSpPr>
          <p:cNvPr id="29" name="Freeform 29"/>
          <p:cNvSpPr/>
          <p:nvPr/>
        </p:nvSpPr>
        <p:spPr>
          <a:xfrm>
            <a:off x="6291248" y="4157640"/>
            <a:ext cx="5171399" cy="1887561"/>
          </a:xfrm>
          <a:custGeom>
            <a:avLst/>
            <a:gdLst/>
            <a:ahLst/>
            <a:cxnLst/>
            <a:rect l="l" t="t" r="r" b="b"/>
            <a:pathLst>
              <a:path w="7757099" h="2831341">
                <a:moveTo>
                  <a:pt x="0" y="0"/>
                </a:moveTo>
                <a:lnTo>
                  <a:pt x="7757099" y="0"/>
                </a:lnTo>
                <a:lnTo>
                  <a:pt x="7757099" y="2831341"/>
                </a:lnTo>
                <a:lnTo>
                  <a:pt x="0" y="2831341"/>
                </a:lnTo>
                <a:lnTo>
                  <a:pt x="0" y="0"/>
                </a:lnTo>
                <a:close/>
              </a:path>
            </a:pathLst>
          </a:custGeom>
          <a:blipFill>
            <a:blip r:embed="rId9"/>
            <a:stretch>
              <a:fillRect/>
            </a:stretch>
          </a:blipFill>
        </p:spPr>
        <p:txBody>
          <a:bodyPr/>
          <a:lstStyle/>
          <a:p>
            <a:endParaRPr lang="ja-JP" altLang="en-US"/>
          </a:p>
        </p:txBody>
      </p:sp>
      <p:sp>
        <p:nvSpPr>
          <p:cNvPr id="30" name="Freeform 30"/>
          <p:cNvSpPr/>
          <p:nvPr/>
        </p:nvSpPr>
        <p:spPr>
          <a:xfrm>
            <a:off x="709326" y="4182285"/>
            <a:ext cx="5420824" cy="1705932"/>
          </a:xfrm>
          <a:custGeom>
            <a:avLst/>
            <a:gdLst/>
            <a:ahLst/>
            <a:cxnLst/>
            <a:rect l="l" t="t" r="r" b="b"/>
            <a:pathLst>
              <a:path w="8131236" h="2558898">
                <a:moveTo>
                  <a:pt x="0" y="0"/>
                </a:moveTo>
                <a:lnTo>
                  <a:pt x="8131236" y="0"/>
                </a:lnTo>
                <a:lnTo>
                  <a:pt x="8131236" y="2558898"/>
                </a:lnTo>
                <a:lnTo>
                  <a:pt x="0" y="2558898"/>
                </a:lnTo>
                <a:lnTo>
                  <a:pt x="0" y="0"/>
                </a:lnTo>
                <a:close/>
              </a:path>
            </a:pathLst>
          </a:custGeom>
          <a:blipFill>
            <a:blip r:embed="rId10"/>
            <a:stretch>
              <a:fillRect l="-5345" t="-68024" r="-5343" b="-29822"/>
            </a:stretch>
          </a:blipFill>
        </p:spPr>
        <p:txBody>
          <a:bodyPr/>
          <a:lstStyle/>
          <a:p>
            <a:endParaRPr lang="ja-JP" altLang="en-US"/>
          </a:p>
        </p:txBody>
      </p:sp>
      <p:sp>
        <p:nvSpPr>
          <p:cNvPr id="31" name="TextBox 31"/>
          <p:cNvSpPr txBox="1"/>
          <p:nvPr/>
        </p:nvSpPr>
        <p:spPr>
          <a:xfrm>
            <a:off x="709326" y="1414157"/>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iDeCo拡充の目玉は「拠出限度額」の引き上げ</a:t>
            </a:r>
          </a:p>
        </p:txBody>
      </p:sp>
      <p:sp>
        <p:nvSpPr>
          <p:cNvPr id="32" name="TextBox 32"/>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33" name="TextBox 33"/>
          <p:cNvSpPr txBox="1"/>
          <p:nvPr/>
        </p:nvSpPr>
        <p:spPr>
          <a:xfrm>
            <a:off x="2432202" y="488921"/>
            <a:ext cx="4717658"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34" name="TextBox 34"/>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43</a:t>
            </a:r>
          </a:p>
        </p:txBody>
      </p:sp>
      <p:sp>
        <p:nvSpPr>
          <p:cNvPr id="35" name="TextBox 35"/>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
        <p:nvSpPr>
          <p:cNvPr id="36" name="TextBox 36"/>
          <p:cNvSpPr txBox="1"/>
          <p:nvPr/>
        </p:nvSpPr>
        <p:spPr>
          <a:xfrm>
            <a:off x="685801" y="2563205"/>
            <a:ext cx="1201283" cy="307713"/>
          </a:xfrm>
          <a:prstGeom prst="rect">
            <a:avLst/>
          </a:prstGeom>
        </p:spPr>
        <p:txBody>
          <a:bodyPr lIns="0" tIns="0" rIns="0" bIns="0" rtlCol="0" anchor="t">
            <a:spAutoFit/>
          </a:bodyPr>
          <a:lstStyle/>
          <a:p>
            <a:pPr algn="ctr">
              <a:lnSpc>
                <a:spcPts val="2575"/>
              </a:lnSpc>
              <a:spcBef>
                <a:spcPct val="0"/>
              </a:spcBef>
            </a:pPr>
            <a:r>
              <a:rPr lang="en-US" sz="1839" b="1">
                <a:solidFill>
                  <a:srgbClr val="05153E"/>
                </a:solidFill>
                <a:latin typeface="たづがね角ゴシック Info Bold"/>
                <a:ea typeface="たづがね角ゴシック Info Bold"/>
                <a:cs typeface="たづがね角ゴシック Info Bold"/>
                <a:sym typeface="たづがね角ゴシック Info Bold"/>
              </a:rPr>
              <a:t>給与所得</a:t>
            </a:r>
          </a:p>
        </p:txBody>
      </p:sp>
      <p:sp>
        <p:nvSpPr>
          <p:cNvPr id="37" name="TextBox 37"/>
          <p:cNvSpPr txBox="1"/>
          <p:nvPr/>
        </p:nvSpPr>
        <p:spPr>
          <a:xfrm>
            <a:off x="6892390" y="2192869"/>
            <a:ext cx="3516466" cy="1074397"/>
          </a:xfrm>
          <a:prstGeom prst="rect">
            <a:avLst/>
          </a:prstGeom>
        </p:spPr>
        <p:txBody>
          <a:bodyPr lIns="0" tIns="0" rIns="0" bIns="0" rtlCol="0" anchor="t">
            <a:spAutoFit/>
          </a:bodyPr>
          <a:lstStyle/>
          <a:p>
            <a:pPr>
              <a:lnSpc>
                <a:spcPts val="1736"/>
              </a:lnSpc>
            </a:pPr>
            <a:r>
              <a:rPr lang="en-US" sz="1240" b="1">
                <a:solidFill>
                  <a:srgbClr val="05153E"/>
                </a:solidFill>
                <a:latin typeface="たづがね角ゴシック Info Bold"/>
                <a:ea typeface="たづがね角ゴシック Info Bold"/>
                <a:cs typeface="たづがね角ゴシック Info Bold"/>
                <a:sym typeface="たづがね角ゴシック Info Bold"/>
              </a:rPr>
              <a:t>雑損控除、医療費控除、社会保険料控除、</a:t>
            </a:r>
          </a:p>
          <a:p>
            <a:pPr>
              <a:lnSpc>
                <a:spcPts val="1735"/>
              </a:lnSpc>
            </a:pPr>
            <a:r>
              <a:rPr lang="en-US" sz="1239" b="1" u="sng">
                <a:solidFill>
                  <a:srgbClr val="F20F10"/>
                </a:solidFill>
                <a:latin typeface="たづがね角ゴシック Info Bold"/>
                <a:ea typeface="たづがね角ゴシック Info Bold"/>
                <a:cs typeface="たづがね角ゴシック Info Bold"/>
                <a:sym typeface="たづがね角ゴシック Info Bold"/>
              </a:rPr>
              <a:t>小規模企業共済等掛金控除</a:t>
            </a:r>
            <a:r>
              <a:rPr lang="en-US" sz="1239" b="1">
                <a:solidFill>
                  <a:srgbClr val="05153E"/>
                </a:solidFill>
                <a:latin typeface="たづがね角ゴシック Info Bold"/>
                <a:ea typeface="たづがね角ゴシック Info Bold"/>
                <a:cs typeface="たづがね角ゴシック Info Bold"/>
                <a:sym typeface="たづがね角ゴシック Info Bold"/>
              </a:rPr>
              <a:t>、生命保険料控除、 地震保険料控除、寄附金控除、障害者控除、</a:t>
            </a:r>
          </a:p>
          <a:p>
            <a:pPr>
              <a:lnSpc>
                <a:spcPts val="1735"/>
              </a:lnSpc>
            </a:pPr>
            <a:r>
              <a:rPr lang="en-US" sz="1239" b="1">
                <a:solidFill>
                  <a:srgbClr val="05153E"/>
                </a:solidFill>
                <a:latin typeface="たづがね角ゴシック Info Bold"/>
                <a:ea typeface="たづがね角ゴシック Info Bold"/>
                <a:cs typeface="たづがね角ゴシック Info Bold"/>
                <a:sym typeface="たづがね角ゴシック Info Bold"/>
              </a:rPr>
              <a:t>寡婦控除、ひとり親控除、勤労学生控除、</a:t>
            </a:r>
          </a:p>
          <a:p>
            <a:pPr>
              <a:lnSpc>
                <a:spcPts val="1735"/>
              </a:lnSpc>
              <a:spcBef>
                <a:spcPct val="0"/>
              </a:spcBef>
            </a:pPr>
            <a:r>
              <a:rPr lang="en-US" sz="1239" b="1">
                <a:solidFill>
                  <a:srgbClr val="05153E"/>
                </a:solidFill>
                <a:latin typeface="たづがね角ゴシック Info Bold"/>
                <a:ea typeface="たづがね角ゴシック Info Bold"/>
                <a:cs typeface="たづがね角ゴシック Info Bold"/>
                <a:sym typeface="たづがね角ゴシック Info Bold"/>
              </a:rPr>
              <a:t>配偶者控除、配偶者特別控除、扶養控除</a:t>
            </a:r>
          </a:p>
        </p:txBody>
      </p:sp>
      <p:sp>
        <p:nvSpPr>
          <p:cNvPr id="38" name="TextBox 38"/>
          <p:cNvSpPr txBox="1"/>
          <p:nvPr/>
        </p:nvSpPr>
        <p:spPr>
          <a:xfrm>
            <a:off x="2330602" y="2121580"/>
            <a:ext cx="1133952" cy="307713"/>
          </a:xfrm>
          <a:prstGeom prst="rect">
            <a:avLst/>
          </a:prstGeom>
        </p:spPr>
        <p:txBody>
          <a:bodyPr lIns="0" tIns="0" rIns="0" bIns="0" rtlCol="0" anchor="t">
            <a:spAutoFit/>
          </a:bodyPr>
          <a:lstStyle/>
          <a:p>
            <a:pPr algn="ctr">
              <a:lnSpc>
                <a:spcPts val="2575"/>
              </a:lnSpc>
              <a:spcBef>
                <a:spcPct val="0"/>
              </a:spcBef>
            </a:pPr>
            <a:r>
              <a:rPr lang="en-US" sz="1839" b="1">
                <a:solidFill>
                  <a:srgbClr val="05153E"/>
                </a:solidFill>
                <a:latin typeface="たづがね角ゴシック Info Bold"/>
                <a:ea typeface="たづがね角ゴシック Info Bold"/>
                <a:cs typeface="たづがね角ゴシック Info Bold"/>
                <a:sym typeface="たづがね角ゴシック Info Bold"/>
              </a:rPr>
              <a:t>所得控除</a:t>
            </a:r>
          </a:p>
        </p:txBody>
      </p:sp>
      <p:sp>
        <p:nvSpPr>
          <p:cNvPr id="39" name="TextBox 39"/>
          <p:cNvSpPr txBox="1"/>
          <p:nvPr/>
        </p:nvSpPr>
        <p:spPr>
          <a:xfrm>
            <a:off x="10904632" y="2398713"/>
            <a:ext cx="601568" cy="641138"/>
          </a:xfrm>
          <a:prstGeom prst="rect">
            <a:avLst/>
          </a:prstGeom>
        </p:spPr>
        <p:txBody>
          <a:bodyPr lIns="0" tIns="0" rIns="0" bIns="0" rtlCol="0" anchor="t">
            <a:spAutoFit/>
          </a:bodyPr>
          <a:lstStyle/>
          <a:p>
            <a:pPr algn="ctr">
              <a:lnSpc>
                <a:spcPts val="2575"/>
              </a:lnSpc>
            </a:pPr>
            <a:r>
              <a:rPr lang="en-US" sz="1839" b="1">
                <a:solidFill>
                  <a:srgbClr val="05153E"/>
                </a:solidFill>
                <a:latin typeface="たづがね角ゴシック Info Bold"/>
                <a:ea typeface="たづがね角ゴシック Info Bold"/>
                <a:cs typeface="たづがね角ゴシック Info Bold"/>
                <a:sym typeface="たづがね角ゴシック Info Bold"/>
              </a:rPr>
              <a:t>課税</a:t>
            </a:r>
          </a:p>
          <a:p>
            <a:pPr algn="ctr">
              <a:lnSpc>
                <a:spcPts val="2575"/>
              </a:lnSpc>
              <a:spcBef>
                <a:spcPct val="0"/>
              </a:spcBef>
            </a:pPr>
            <a:r>
              <a:rPr lang="en-US" sz="1839" b="1">
                <a:solidFill>
                  <a:srgbClr val="05153E"/>
                </a:solidFill>
                <a:latin typeface="たづがね角ゴシック Info Bold"/>
                <a:ea typeface="たづがね角ゴシック Info Bold"/>
                <a:cs typeface="たづがね角ゴシック Info Bold"/>
                <a:sym typeface="たづがね角ゴシック Info Bold"/>
              </a:rPr>
              <a:t>所得</a:t>
            </a:r>
          </a:p>
        </p:txBody>
      </p:sp>
      <p:sp>
        <p:nvSpPr>
          <p:cNvPr id="40" name="TextBox 40"/>
          <p:cNvSpPr txBox="1"/>
          <p:nvPr/>
        </p:nvSpPr>
        <p:spPr>
          <a:xfrm>
            <a:off x="6352401" y="3620672"/>
            <a:ext cx="5108227" cy="272575"/>
          </a:xfrm>
          <a:prstGeom prst="rect">
            <a:avLst/>
          </a:prstGeom>
        </p:spPr>
        <p:txBody>
          <a:bodyPr lIns="0" tIns="0" rIns="0" bIns="0" rtlCol="0" anchor="t">
            <a:spAutoFit/>
          </a:bodyPr>
          <a:lstStyle/>
          <a:p>
            <a:pPr>
              <a:lnSpc>
                <a:spcPts val="2295"/>
              </a:lnSpc>
              <a:spcBef>
                <a:spcPct val="0"/>
              </a:spcBef>
            </a:pPr>
            <a:r>
              <a:rPr lang="en-US" sz="1639" b="1">
                <a:solidFill>
                  <a:srgbClr val="05153E"/>
                </a:solidFill>
                <a:latin typeface="たづがね角ゴシック Info Bold"/>
                <a:ea typeface="たづがね角ゴシック Info Bold"/>
                <a:cs typeface="たづがね角ゴシック Info Bold"/>
                <a:sym typeface="たづがね角ゴシック Info Bold"/>
              </a:rPr>
              <a:t>■年収・掛金別の住民税・所得税軽減額（目安）</a:t>
            </a:r>
          </a:p>
        </p:txBody>
      </p:sp>
      <p:sp>
        <p:nvSpPr>
          <p:cNvPr id="41" name="TextBox 41"/>
          <p:cNvSpPr txBox="1"/>
          <p:nvPr/>
        </p:nvSpPr>
        <p:spPr>
          <a:xfrm>
            <a:off x="787401" y="3620672"/>
            <a:ext cx="5108227" cy="272575"/>
          </a:xfrm>
          <a:prstGeom prst="rect">
            <a:avLst/>
          </a:prstGeom>
        </p:spPr>
        <p:txBody>
          <a:bodyPr lIns="0" tIns="0" rIns="0" bIns="0" rtlCol="0" anchor="t">
            <a:spAutoFit/>
          </a:bodyPr>
          <a:lstStyle/>
          <a:p>
            <a:pPr>
              <a:lnSpc>
                <a:spcPts val="2295"/>
              </a:lnSpc>
              <a:spcBef>
                <a:spcPct val="0"/>
              </a:spcBef>
            </a:pPr>
            <a:r>
              <a:rPr lang="en-US" sz="1639" b="1">
                <a:solidFill>
                  <a:srgbClr val="05153E"/>
                </a:solidFill>
                <a:latin typeface="たづがね角ゴシック Info Bold"/>
                <a:ea typeface="たづがね角ゴシック Info Bold"/>
                <a:cs typeface="たづがね角ゴシック Info Bold"/>
                <a:sym typeface="たづがね角ゴシック Info Bold"/>
              </a:rPr>
              <a:t>■iDeCo掛金拠出限度額（現行→改正案）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4038" y="2700221"/>
            <a:ext cx="3475107" cy="2895475"/>
            <a:chOff x="0" y="0"/>
            <a:chExt cx="1510781" cy="1258790"/>
          </a:xfrm>
        </p:grpSpPr>
        <p:sp>
          <p:nvSpPr>
            <p:cNvPr id="3" name="Freeform 3"/>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4" name="TextBox 4"/>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5" name="Group 5"/>
          <p:cNvGrpSpPr/>
          <p:nvPr/>
        </p:nvGrpSpPr>
        <p:grpSpPr>
          <a:xfrm>
            <a:off x="1979751" y="2259532"/>
            <a:ext cx="881377" cy="88137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7" name="TextBox 7"/>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4352565" y="2700221"/>
            <a:ext cx="3475107" cy="2895475"/>
            <a:chOff x="0" y="0"/>
            <a:chExt cx="1510781" cy="1258790"/>
          </a:xfrm>
        </p:grpSpPr>
        <p:sp>
          <p:nvSpPr>
            <p:cNvPr id="9" name="Freeform 9"/>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10" name="TextBox 10"/>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11" name="Group 11"/>
          <p:cNvGrpSpPr/>
          <p:nvPr/>
        </p:nvGrpSpPr>
        <p:grpSpPr>
          <a:xfrm>
            <a:off x="8031093" y="2700221"/>
            <a:ext cx="3475107" cy="2895475"/>
            <a:chOff x="0" y="0"/>
            <a:chExt cx="1510781" cy="1258790"/>
          </a:xfrm>
        </p:grpSpPr>
        <p:sp>
          <p:nvSpPr>
            <p:cNvPr id="12" name="Freeform 12"/>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13" name="TextBox 13"/>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14" name="Group 14"/>
          <p:cNvGrpSpPr/>
          <p:nvPr/>
        </p:nvGrpSpPr>
        <p:grpSpPr>
          <a:xfrm>
            <a:off x="-161613" y="-126167"/>
            <a:ext cx="12515225" cy="507167"/>
            <a:chOff x="0" y="0"/>
            <a:chExt cx="4944286" cy="200362"/>
          </a:xfrm>
        </p:grpSpPr>
        <p:sp>
          <p:nvSpPr>
            <p:cNvPr id="15" name="Freeform 15"/>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16" name="TextBox 16"/>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17" name="Group 17"/>
          <p:cNvGrpSpPr/>
          <p:nvPr/>
        </p:nvGrpSpPr>
        <p:grpSpPr>
          <a:xfrm>
            <a:off x="-161613" y="6477000"/>
            <a:ext cx="12515225" cy="513517"/>
            <a:chOff x="0" y="0"/>
            <a:chExt cx="4944286" cy="202871"/>
          </a:xfrm>
        </p:grpSpPr>
        <p:sp>
          <p:nvSpPr>
            <p:cNvPr id="18" name="Freeform 18"/>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19" name="TextBox 19"/>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20" name="Group 20"/>
          <p:cNvGrpSpPr/>
          <p:nvPr/>
        </p:nvGrpSpPr>
        <p:grpSpPr>
          <a:xfrm>
            <a:off x="787400" y="787400"/>
            <a:ext cx="10820400" cy="469726"/>
            <a:chOff x="0" y="0"/>
            <a:chExt cx="5050441" cy="219245"/>
          </a:xfrm>
        </p:grpSpPr>
        <p:sp>
          <p:nvSpPr>
            <p:cNvPr id="21" name="Freeform 21"/>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22" name="TextBox 22"/>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23" name="Group 23"/>
          <p:cNvGrpSpPr/>
          <p:nvPr/>
        </p:nvGrpSpPr>
        <p:grpSpPr>
          <a:xfrm>
            <a:off x="685800" y="685800"/>
            <a:ext cx="10820400" cy="469726"/>
            <a:chOff x="0" y="0"/>
            <a:chExt cx="5050441" cy="219245"/>
          </a:xfrm>
        </p:grpSpPr>
        <p:sp>
          <p:nvSpPr>
            <p:cNvPr id="24" name="Freeform 24"/>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25" name="TextBox 25"/>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sp>
        <p:nvSpPr>
          <p:cNvPr id="26" name="AutoShape 26"/>
          <p:cNvSpPr/>
          <p:nvPr/>
        </p:nvSpPr>
        <p:spPr>
          <a:xfrm flipV="1">
            <a:off x="889432"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sp>
        <p:nvSpPr>
          <p:cNvPr id="27" name="AutoShape 27"/>
          <p:cNvSpPr/>
          <p:nvPr/>
        </p:nvSpPr>
        <p:spPr>
          <a:xfrm flipV="1">
            <a:off x="4567959"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sp>
        <p:nvSpPr>
          <p:cNvPr id="28" name="AutoShape 28"/>
          <p:cNvSpPr/>
          <p:nvPr/>
        </p:nvSpPr>
        <p:spPr>
          <a:xfrm>
            <a:off x="8246487"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grpSp>
        <p:nvGrpSpPr>
          <p:cNvPr id="29" name="Group 29"/>
          <p:cNvGrpSpPr/>
          <p:nvPr/>
        </p:nvGrpSpPr>
        <p:grpSpPr>
          <a:xfrm>
            <a:off x="5643549" y="2259532"/>
            <a:ext cx="881377" cy="88137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31" name="TextBox 31"/>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grpSp>
        <p:nvGrpSpPr>
          <p:cNvPr id="32" name="Group 32"/>
          <p:cNvGrpSpPr/>
          <p:nvPr/>
        </p:nvGrpSpPr>
        <p:grpSpPr>
          <a:xfrm>
            <a:off x="9327958" y="2259532"/>
            <a:ext cx="881377" cy="88137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34" name="TextBox 34"/>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sp>
        <p:nvSpPr>
          <p:cNvPr id="35" name="Freeform 35"/>
          <p:cNvSpPr/>
          <p:nvPr/>
        </p:nvSpPr>
        <p:spPr>
          <a:xfrm>
            <a:off x="2100792" y="2371646"/>
            <a:ext cx="582397" cy="657148"/>
          </a:xfrm>
          <a:custGeom>
            <a:avLst/>
            <a:gdLst/>
            <a:ahLst/>
            <a:cxnLst/>
            <a:rect l="l" t="t" r="r" b="b"/>
            <a:pathLst>
              <a:path w="873596" h="985722">
                <a:moveTo>
                  <a:pt x="0" y="0"/>
                </a:moveTo>
                <a:lnTo>
                  <a:pt x="873596" y="0"/>
                </a:lnTo>
                <a:lnTo>
                  <a:pt x="873596" y="985722"/>
                </a:lnTo>
                <a:lnTo>
                  <a:pt x="0" y="9857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p>
        </p:txBody>
      </p:sp>
      <p:sp>
        <p:nvSpPr>
          <p:cNvPr id="36" name="Freeform 36"/>
          <p:cNvSpPr/>
          <p:nvPr/>
        </p:nvSpPr>
        <p:spPr>
          <a:xfrm>
            <a:off x="5813889" y="2325388"/>
            <a:ext cx="540696" cy="749665"/>
          </a:xfrm>
          <a:custGeom>
            <a:avLst/>
            <a:gdLst/>
            <a:ahLst/>
            <a:cxnLst/>
            <a:rect l="l" t="t" r="r" b="b"/>
            <a:pathLst>
              <a:path w="811044" h="1124498">
                <a:moveTo>
                  <a:pt x="0" y="0"/>
                </a:moveTo>
                <a:lnTo>
                  <a:pt x="811045" y="0"/>
                </a:lnTo>
                <a:lnTo>
                  <a:pt x="811045" y="1124498"/>
                </a:lnTo>
                <a:lnTo>
                  <a:pt x="0" y="11244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p>
        </p:txBody>
      </p:sp>
      <p:sp>
        <p:nvSpPr>
          <p:cNvPr id="37" name="Freeform 37"/>
          <p:cNvSpPr/>
          <p:nvPr/>
        </p:nvSpPr>
        <p:spPr>
          <a:xfrm>
            <a:off x="9388471" y="2466413"/>
            <a:ext cx="760351" cy="467615"/>
          </a:xfrm>
          <a:custGeom>
            <a:avLst/>
            <a:gdLst/>
            <a:ahLst/>
            <a:cxnLst/>
            <a:rect l="l" t="t" r="r" b="b"/>
            <a:pathLst>
              <a:path w="1140526" h="701423">
                <a:moveTo>
                  <a:pt x="0" y="0"/>
                </a:moveTo>
                <a:lnTo>
                  <a:pt x="1140526" y="0"/>
                </a:lnTo>
                <a:lnTo>
                  <a:pt x="1140526" y="701423"/>
                </a:lnTo>
                <a:lnTo>
                  <a:pt x="0" y="7014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ja-JP" altLang="en-US"/>
          </a:p>
        </p:txBody>
      </p:sp>
      <p:sp>
        <p:nvSpPr>
          <p:cNvPr id="38" name="TextBox 38"/>
          <p:cNvSpPr txBox="1"/>
          <p:nvPr/>
        </p:nvSpPr>
        <p:spPr>
          <a:xfrm>
            <a:off x="697563" y="145082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50代からでもiDeCoを始めやすい環境が整ってきた</a:t>
            </a:r>
          </a:p>
        </p:txBody>
      </p:sp>
      <p:sp>
        <p:nvSpPr>
          <p:cNvPr id="39" name="TextBox 39"/>
          <p:cNvSpPr txBox="1"/>
          <p:nvPr/>
        </p:nvSpPr>
        <p:spPr>
          <a:xfrm>
            <a:off x="889432" y="3749324"/>
            <a:ext cx="3044319" cy="1327286"/>
          </a:xfrm>
          <a:prstGeom prst="rect">
            <a:avLst/>
          </a:prstGeom>
        </p:spPr>
        <p:txBody>
          <a:bodyPr lIns="0" tIns="0" rIns="0" bIns="0" rtlCol="0" anchor="t">
            <a:spAutoFit/>
          </a:bodyPr>
          <a:lstStyle/>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従来は、老齢給付金の受給開始時期は60歳から70歳までの間でしたが、2022年4月1日からは75歳に延長。より長く運用が行えるようになり、</a:t>
            </a:r>
          </a:p>
          <a:p>
            <a:pPr algn="just">
              <a:lnSpc>
                <a:spcPts val="2146"/>
              </a:lnSpc>
            </a:pPr>
            <a:r>
              <a:rPr lang="en-US" sz="1533" spc="-150">
                <a:solidFill>
                  <a:srgbClr val="05153E"/>
                </a:solidFill>
                <a:latin typeface="たづがね角ゴシック Info"/>
                <a:ea typeface="たづがね角ゴシック Info"/>
                <a:cs typeface="たづがね角ゴシック Info"/>
                <a:sym typeface="たづがね角ゴシック Info"/>
              </a:rPr>
              <a:t>老後資金準備の選択肢が増えました。</a:t>
            </a:r>
          </a:p>
        </p:txBody>
      </p:sp>
      <p:sp>
        <p:nvSpPr>
          <p:cNvPr id="40" name="TextBox 40"/>
          <p:cNvSpPr txBox="1"/>
          <p:nvPr/>
        </p:nvSpPr>
        <p:spPr>
          <a:xfrm>
            <a:off x="937320" y="3118150"/>
            <a:ext cx="2909341" cy="355418"/>
          </a:xfrm>
          <a:prstGeom prst="rect">
            <a:avLst/>
          </a:prstGeom>
        </p:spPr>
        <p:txBody>
          <a:bodyPr lIns="0" tIns="0" rIns="0" bIns="0" rtlCol="0" anchor="t">
            <a:spAutoFit/>
          </a:bodyPr>
          <a:lstStyle/>
          <a:p>
            <a:pPr algn="ctr">
              <a:lnSpc>
                <a:spcPts val="2987"/>
              </a:lnSpc>
              <a:spcBef>
                <a:spcPct val="0"/>
              </a:spcBef>
            </a:pPr>
            <a:r>
              <a:rPr lang="en-US" sz="2133" b="1" spc="-175">
                <a:solidFill>
                  <a:srgbClr val="05153E"/>
                </a:solidFill>
                <a:latin typeface="たづがね角ゴシック Info Heavy"/>
                <a:ea typeface="たづがね角ゴシック Info Heavy"/>
                <a:cs typeface="たづがね角ゴシック Info Heavy"/>
                <a:sym typeface="たづがね角ゴシック Info Heavy"/>
              </a:rPr>
              <a:t>受給開始の上限が75歳に</a:t>
            </a:r>
          </a:p>
        </p:txBody>
      </p:sp>
      <p:sp>
        <p:nvSpPr>
          <p:cNvPr id="41" name="TextBox 41"/>
          <p:cNvSpPr txBox="1"/>
          <p:nvPr/>
        </p:nvSpPr>
        <p:spPr>
          <a:xfrm>
            <a:off x="4567959" y="3749324"/>
            <a:ext cx="3044319" cy="1327286"/>
          </a:xfrm>
          <a:prstGeom prst="rect">
            <a:avLst/>
          </a:prstGeom>
        </p:spPr>
        <p:txBody>
          <a:bodyPr lIns="0" tIns="0" rIns="0" bIns="0" rtlCol="0" anchor="t">
            <a:spAutoFit/>
          </a:bodyPr>
          <a:lstStyle/>
          <a:p>
            <a:pPr algn="just">
              <a:lnSpc>
                <a:spcPts val="2146"/>
              </a:lnSpc>
            </a:pPr>
            <a:r>
              <a:rPr lang="en-US" sz="1533" spc="-139">
                <a:solidFill>
                  <a:srgbClr val="05153E"/>
                </a:solidFill>
                <a:latin typeface="たづがね角ゴシック Info"/>
                <a:ea typeface="たづがね角ゴシック Info"/>
                <a:cs typeface="たづがね角ゴシック Info"/>
                <a:sym typeface="たづがね角ゴシック Info"/>
              </a:rPr>
              <a:t>現在は、加入＆掛金拠出は最長65歳になるまでですが、今回の拡充によって老齢基礎年金やiDeCoの受取りがまだの人は、70歳になるまで行えるようになる見通しです。</a:t>
            </a:r>
          </a:p>
        </p:txBody>
      </p:sp>
      <p:sp>
        <p:nvSpPr>
          <p:cNvPr id="42" name="TextBox 42"/>
          <p:cNvSpPr txBox="1"/>
          <p:nvPr/>
        </p:nvSpPr>
        <p:spPr>
          <a:xfrm>
            <a:off x="4567959" y="3118150"/>
            <a:ext cx="3044319" cy="355418"/>
          </a:xfrm>
          <a:prstGeom prst="rect">
            <a:avLst/>
          </a:prstGeom>
        </p:spPr>
        <p:txBody>
          <a:bodyPr lIns="0" tIns="0" rIns="0" bIns="0" rtlCol="0" anchor="t">
            <a:spAutoFit/>
          </a:bodyPr>
          <a:lstStyle/>
          <a:p>
            <a:pPr algn="ctr">
              <a:lnSpc>
                <a:spcPts val="2987"/>
              </a:lnSpc>
              <a:spcBef>
                <a:spcPct val="0"/>
              </a:spcBef>
            </a:pPr>
            <a:r>
              <a:rPr lang="en-US" sz="2133" b="1" spc="-104">
                <a:solidFill>
                  <a:srgbClr val="05153E"/>
                </a:solidFill>
                <a:latin typeface="たづがね角ゴシック Info Heavy"/>
                <a:ea typeface="たづがね角ゴシック Info Heavy"/>
                <a:cs typeface="たづがね角ゴシック Info Heavy"/>
                <a:sym typeface="たづがね角ゴシック Info Heavy"/>
              </a:rPr>
              <a:t>加入年齢の上限が70歳に</a:t>
            </a:r>
          </a:p>
        </p:txBody>
      </p:sp>
      <p:sp>
        <p:nvSpPr>
          <p:cNvPr id="43" name="TextBox 43"/>
          <p:cNvSpPr txBox="1"/>
          <p:nvPr/>
        </p:nvSpPr>
        <p:spPr>
          <a:xfrm>
            <a:off x="8259187" y="3749324"/>
            <a:ext cx="3044319" cy="1327286"/>
          </a:xfrm>
          <a:prstGeom prst="rect">
            <a:avLst/>
          </a:prstGeom>
        </p:spPr>
        <p:txBody>
          <a:bodyPr lIns="0" tIns="0" rIns="0" bIns="0" rtlCol="0" anchor="t">
            <a:spAutoFit/>
          </a:bodyPr>
          <a:lstStyle/>
          <a:p>
            <a:pPr algn="just">
              <a:lnSpc>
                <a:spcPts val="2146"/>
              </a:lnSpc>
            </a:pPr>
            <a:r>
              <a:rPr lang="en-US" sz="1533" spc="-150">
                <a:solidFill>
                  <a:srgbClr val="05153E"/>
                </a:solidFill>
                <a:latin typeface="たづがね角ゴシック Info"/>
                <a:ea typeface="たづがね角ゴシック Info"/>
                <a:cs typeface="たづがね角ゴシック Info"/>
                <a:sym typeface="たづがね角ゴシック Info"/>
              </a:rPr>
              <a:t>2022年10月1日から、マッチング拠出をしている人や、各月拠出でない人を除いて、原則だれでもiDeCoと併用ができます。定年後も積立・運用を継続するために始めるのも選択肢です。</a:t>
            </a:r>
          </a:p>
        </p:txBody>
      </p:sp>
      <p:sp>
        <p:nvSpPr>
          <p:cNvPr id="44" name="TextBox 44"/>
          <p:cNvSpPr txBox="1"/>
          <p:nvPr/>
        </p:nvSpPr>
        <p:spPr>
          <a:xfrm>
            <a:off x="8246487" y="3118150"/>
            <a:ext cx="3044319" cy="355418"/>
          </a:xfrm>
          <a:prstGeom prst="rect">
            <a:avLst/>
          </a:prstGeom>
        </p:spPr>
        <p:txBody>
          <a:bodyPr lIns="0" tIns="0" rIns="0" bIns="0" rtlCol="0" anchor="t">
            <a:spAutoFit/>
          </a:bodyPr>
          <a:lstStyle/>
          <a:p>
            <a:pPr algn="ctr">
              <a:lnSpc>
                <a:spcPts val="2987"/>
              </a:lnSpc>
              <a:spcBef>
                <a:spcPct val="0"/>
              </a:spcBef>
            </a:pPr>
            <a:r>
              <a:rPr lang="en-US" sz="2133" b="1" spc="-111">
                <a:solidFill>
                  <a:srgbClr val="05153E"/>
                </a:solidFill>
                <a:latin typeface="たづがね角ゴシック Info Heavy"/>
                <a:ea typeface="たづがね角ゴシック Info Heavy"/>
                <a:cs typeface="たづがね角ゴシック Info Heavy"/>
                <a:sym typeface="たづがね角ゴシック Info Heavy"/>
              </a:rPr>
              <a:t>企業型DCとの併用が緩和</a:t>
            </a:r>
          </a:p>
        </p:txBody>
      </p:sp>
      <p:sp>
        <p:nvSpPr>
          <p:cNvPr id="45" name="TextBox 45"/>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46" name="TextBox 46"/>
          <p:cNvSpPr txBox="1"/>
          <p:nvPr/>
        </p:nvSpPr>
        <p:spPr>
          <a:xfrm>
            <a:off x="2432203" y="488921"/>
            <a:ext cx="7493559"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47" name="TextBox 47"/>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44</a:t>
            </a:r>
          </a:p>
        </p:txBody>
      </p:sp>
      <p:sp>
        <p:nvSpPr>
          <p:cNvPr id="48" name="TextBox 48"/>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13" y="-126167"/>
            <a:ext cx="12515225" cy="507167"/>
            <a:chOff x="0" y="0"/>
            <a:chExt cx="4944286" cy="200362"/>
          </a:xfrm>
        </p:grpSpPr>
        <p:sp>
          <p:nvSpPr>
            <p:cNvPr id="3" name="Freeform 3"/>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4" name="TextBox 4"/>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5" name="Group 5"/>
          <p:cNvGrpSpPr/>
          <p:nvPr/>
        </p:nvGrpSpPr>
        <p:grpSpPr>
          <a:xfrm>
            <a:off x="-161613" y="6477000"/>
            <a:ext cx="12515225" cy="513517"/>
            <a:chOff x="0" y="0"/>
            <a:chExt cx="4944286" cy="202871"/>
          </a:xfrm>
        </p:grpSpPr>
        <p:sp>
          <p:nvSpPr>
            <p:cNvPr id="6" name="Freeform 6"/>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7" name="TextBox 7"/>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787400" y="787400"/>
            <a:ext cx="10820400" cy="469726"/>
            <a:chOff x="0" y="0"/>
            <a:chExt cx="5050441" cy="219245"/>
          </a:xfrm>
        </p:grpSpPr>
        <p:sp>
          <p:nvSpPr>
            <p:cNvPr id="9" name="Freeform 9"/>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10" name="TextBox 10"/>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11" name="Group 11"/>
          <p:cNvGrpSpPr/>
          <p:nvPr/>
        </p:nvGrpSpPr>
        <p:grpSpPr>
          <a:xfrm>
            <a:off x="685800" y="685800"/>
            <a:ext cx="10820400" cy="469726"/>
            <a:chOff x="0" y="0"/>
            <a:chExt cx="5050441" cy="219245"/>
          </a:xfrm>
        </p:grpSpPr>
        <p:sp>
          <p:nvSpPr>
            <p:cNvPr id="12" name="Freeform 12"/>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13" name="TextBox 13"/>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sp>
        <p:nvSpPr>
          <p:cNvPr id="14" name="TextBox 14"/>
          <p:cNvSpPr txBox="1"/>
          <p:nvPr/>
        </p:nvSpPr>
        <p:spPr>
          <a:xfrm>
            <a:off x="697563" y="145082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選択制の企業型DCの活用法・留意点</a:t>
            </a:r>
          </a:p>
        </p:txBody>
      </p:sp>
      <p:sp>
        <p:nvSpPr>
          <p:cNvPr id="15" name="TextBox 15"/>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16" name="TextBox 16"/>
          <p:cNvSpPr txBox="1"/>
          <p:nvPr/>
        </p:nvSpPr>
        <p:spPr>
          <a:xfrm>
            <a:off x="2432203" y="488921"/>
            <a:ext cx="7493559"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17" name="TextBox 17"/>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45</a:t>
            </a:r>
          </a:p>
        </p:txBody>
      </p:sp>
      <p:sp>
        <p:nvSpPr>
          <p:cNvPr id="18" name="TextBox 18"/>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grpSp>
        <p:nvGrpSpPr>
          <p:cNvPr id="19" name="Group 19"/>
          <p:cNvGrpSpPr/>
          <p:nvPr/>
        </p:nvGrpSpPr>
        <p:grpSpPr>
          <a:xfrm>
            <a:off x="1961109" y="3268068"/>
            <a:ext cx="2161536" cy="2876234"/>
            <a:chOff x="0" y="0"/>
            <a:chExt cx="1024728" cy="1363548"/>
          </a:xfrm>
        </p:grpSpPr>
        <p:sp>
          <p:nvSpPr>
            <p:cNvPr id="20" name="Freeform 20"/>
            <p:cNvSpPr/>
            <p:nvPr/>
          </p:nvSpPr>
          <p:spPr>
            <a:xfrm>
              <a:off x="0" y="0"/>
              <a:ext cx="1024728" cy="1363548"/>
            </a:xfrm>
            <a:custGeom>
              <a:avLst/>
              <a:gdLst/>
              <a:ahLst/>
              <a:cxnLst/>
              <a:rect l="l" t="t" r="r" b="b"/>
              <a:pathLst>
                <a:path w="1024728" h="1363548">
                  <a:moveTo>
                    <a:pt x="0" y="0"/>
                  </a:moveTo>
                  <a:lnTo>
                    <a:pt x="1024728" y="0"/>
                  </a:lnTo>
                  <a:lnTo>
                    <a:pt x="1024728" y="1363548"/>
                  </a:lnTo>
                  <a:lnTo>
                    <a:pt x="0" y="1363548"/>
                  </a:lnTo>
                  <a:close/>
                </a:path>
              </a:pathLst>
            </a:custGeom>
            <a:solidFill>
              <a:srgbClr val="F2F2F2"/>
            </a:solidFill>
            <a:ln cap="sq">
              <a:noFill/>
              <a:prstDash val="solid"/>
              <a:miter/>
            </a:ln>
          </p:spPr>
          <p:txBody>
            <a:bodyPr/>
            <a:lstStyle/>
            <a:p>
              <a:endParaRPr lang="ja-JP" altLang="en-US"/>
            </a:p>
          </p:txBody>
        </p:sp>
        <p:sp>
          <p:nvSpPr>
            <p:cNvPr id="21" name="TextBox 21"/>
            <p:cNvSpPr txBox="1"/>
            <p:nvPr/>
          </p:nvSpPr>
          <p:spPr>
            <a:xfrm>
              <a:off x="0" y="-381000"/>
              <a:ext cx="1024728" cy="1744548"/>
            </a:xfrm>
            <a:prstGeom prst="rect">
              <a:avLst/>
            </a:prstGeom>
          </p:spPr>
          <p:txBody>
            <a:bodyPr lIns="33867" tIns="33867" rIns="33867" bIns="33867" rtlCol="0" anchor="ctr"/>
            <a:lstStyle/>
            <a:p>
              <a:pPr algn="ctr">
                <a:lnSpc>
                  <a:spcPts val="3952"/>
                </a:lnSpc>
              </a:pPr>
              <a:r>
                <a:rPr lang="en-US" sz="2822" spc="282">
                  <a:solidFill>
                    <a:srgbClr val="696969"/>
                  </a:solidFill>
                  <a:latin typeface="たづがね角ゴシック Info Medium"/>
                  <a:ea typeface="たづがね角ゴシック Info Medium"/>
                  <a:cs typeface="たづがね角ゴシック Info Medium"/>
                  <a:sym typeface="たづがね角ゴシック Info Medium"/>
                </a:rPr>
                <a:t>給与</a:t>
              </a:r>
            </a:p>
          </p:txBody>
        </p:sp>
      </p:grpSp>
      <p:grpSp>
        <p:nvGrpSpPr>
          <p:cNvPr id="22" name="Group 22"/>
          <p:cNvGrpSpPr/>
          <p:nvPr/>
        </p:nvGrpSpPr>
        <p:grpSpPr>
          <a:xfrm>
            <a:off x="5414373" y="4115255"/>
            <a:ext cx="2161536" cy="2028708"/>
            <a:chOff x="0" y="0"/>
            <a:chExt cx="1024728" cy="961758"/>
          </a:xfrm>
        </p:grpSpPr>
        <p:sp>
          <p:nvSpPr>
            <p:cNvPr id="23" name="Freeform 23"/>
            <p:cNvSpPr/>
            <p:nvPr/>
          </p:nvSpPr>
          <p:spPr>
            <a:xfrm>
              <a:off x="0" y="0"/>
              <a:ext cx="1024728" cy="961758"/>
            </a:xfrm>
            <a:custGeom>
              <a:avLst/>
              <a:gdLst/>
              <a:ahLst/>
              <a:cxnLst/>
              <a:rect l="l" t="t" r="r" b="b"/>
              <a:pathLst>
                <a:path w="1024728" h="961758">
                  <a:moveTo>
                    <a:pt x="0" y="0"/>
                  </a:moveTo>
                  <a:lnTo>
                    <a:pt x="1024728" y="0"/>
                  </a:lnTo>
                  <a:lnTo>
                    <a:pt x="1024728" y="961758"/>
                  </a:lnTo>
                  <a:lnTo>
                    <a:pt x="0" y="961758"/>
                  </a:lnTo>
                  <a:close/>
                </a:path>
              </a:pathLst>
            </a:custGeom>
            <a:solidFill>
              <a:srgbClr val="F2F2F2"/>
            </a:solidFill>
            <a:ln cap="sq">
              <a:noFill/>
              <a:prstDash val="solid"/>
              <a:miter/>
            </a:ln>
          </p:spPr>
          <p:txBody>
            <a:bodyPr/>
            <a:lstStyle/>
            <a:p>
              <a:endParaRPr lang="ja-JP" altLang="en-US"/>
            </a:p>
          </p:txBody>
        </p:sp>
        <p:sp>
          <p:nvSpPr>
            <p:cNvPr id="24" name="TextBox 24"/>
            <p:cNvSpPr txBox="1"/>
            <p:nvPr/>
          </p:nvSpPr>
          <p:spPr>
            <a:xfrm>
              <a:off x="0" y="-381000"/>
              <a:ext cx="1024728" cy="1342758"/>
            </a:xfrm>
            <a:prstGeom prst="rect">
              <a:avLst/>
            </a:prstGeom>
          </p:spPr>
          <p:txBody>
            <a:bodyPr lIns="33867" tIns="33867" rIns="33867" bIns="33867" rtlCol="0" anchor="ctr"/>
            <a:lstStyle/>
            <a:p>
              <a:pPr algn="ctr">
                <a:lnSpc>
                  <a:spcPts val="3952"/>
                </a:lnSpc>
              </a:pPr>
              <a:r>
                <a:rPr lang="en-US" sz="2822" spc="282">
                  <a:solidFill>
                    <a:srgbClr val="696969"/>
                  </a:solidFill>
                  <a:latin typeface="たづがね角ゴシック Info Medium"/>
                  <a:ea typeface="たづがね角ゴシック Info Medium"/>
                  <a:cs typeface="たづがね角ゴシック Info Medium"/>
                  <a:sym typeface="たづがね角ゴシック Info Medium"/>
                </a:rPr>
                <a:t>給与</a:t>
              </a:r>
            </a:p>
          </p:txBody>
        </p:sp>
      </p:grpSp>
      <p:grpSp>
        <p:nvGrpSpPr>
          <p:cNvPr id="25" name="Group 25"/>
          <p:cNvGrpSpPr/>
          <p:nvPr/>
        </p:nvGrpSpPr>
        <p:grpSpPr>
          <a:xfrm>
            <a:off x="5414373" y="3268067"/>
            <a:ext cx="2161536" cy="889259"/>
            <a:chOff x="0" y="0"/>
            <a:chExt cx="1024728" cy="421574"/>
          </a:xfrm>
        </p:grpSpPr>
        <p:sp>
          <p:nvSpPr>
            <p:cNvPr id="26" name="Freeform 26"/>
            <p:cNvSpPr/>
            <p:nvPr/>
          </p:nvSpPr>
          <p:spPr>
            <a:xfrm>
              <a:off x="0" y="0"/>
              <a:ext cx="1024728" cy="421574"/>
            </a:xfrm>
            <a:custGeom>
              <a:avLst/>
              <a:gdLst/>
              <a:ahLst/>
              <a:cxnLst/>
              <a:rect l="l" t="t" r="r" b="b"/>
              <a:pathLst>
                <a:path w="1024728" h="421574">
                  <a:moveTo>
                    <a:pt x="0" y="0"/>
                  </a:moveTo>
                  <a:lnTo>
                    <a:pt x="1024728" y="0"/>
                  </a:lnTo>
                  <a:lnTo>
                    <a:pt x="1024728" y="421574"/>
                  </a:lnTo>
                  <a:lnTo>
                    <a:pt x="0" y="421574"/>
                  </a:lnTo>
                  <a:close/>
                </a:path>
              </a:pathLst>
            </a:custGeom>
            <a:solidFill>
              <a:srgbClr val="91D0B7"/>
            </a:solidFill>
            <a:ln w="28575" cap="sq">
              <a:solidFill>
                <a:srgbClr val="D1D3D4"/>
              </a:solidFill>
              <a:prstDash val="sysDot"/>
              <a:miter/>
            </a:ln>
          </p:spPr>
          <p:txBody>
            <a:bodyPr/>
            <a:lstStyle/>
            <a:p>
              <a:endParaRPr lang="ja-JP" altLang="en-US"/>
            </a:p>
          </p:txBody>
        </p:sp>
        <p:sp>
          <p:nvSpPr>
            <p:cNvPr id="27" name="TextBox 27"/>
            <p:cNvSpPr txBox="1"/>
            <p:nvPr/>
          </p:nvSpPr>
          <p:spPr>
            <a:xfrm>
              <a:off x="0" y="-257175"/>
              <a:ext cx="1024728" cy="678749"/>
            </a:xfrm>
            <a:prstGeom prst="rect">
              <a:avLst/>
            </a:prstGeom>
          </p:spPr>
          <p:txBody>
            <a:bodyPr lIns="33867" tIns="33867" rIns="33867" bIns="33867" rtlCol="0" anchor="ctr"/>
            <a:lstStyle/>
            <a:p>
              <a:pPr algn="ctr">
                <a:lnSpc>
                  <a:spcPts val="2641"/>
                </a:lnSpc>
              </a:pPr>
              <a:r>
                <a:rPr lang="en-US" sz="1886" spc="119">
                  <a:solidFill>
                    <a:srgbClr val="FFFFFF"/>
                  </a:solidFill>
                  <a:latin typeface="たづがね角ゴシック Info Medium"/>
                  <a:ea typeface="たづがね角ゴシック Info Medium"/>
                  <a:cs typeface="たづがね角ゴシック Info Medium"/>
                  <a:sym typeface="たづがね角ゴシック Info Medium"/>
                </a:rPr>
                <a:t>DC拠出金</a:t>
              </a:r>
            </a:p>
            <a:p>
              <a:pPr algn="ctr">
                <a:lnSpc>
                  <a:spcPts val="2641"/>
                </a:lnSpc>
              </a:pPr>
              <a:r>
                <a:rPr lang="en-US" sz="1886" spc="119">
                  <a:solidFill>
                    <a:srgbClr val="FFFFFF"/>
                  </a:solidFill>
                  <a:latin typeface="たづがね角ゴシック Info Medium"/>
                  <a:ea typeface="たづがね角ゴシック Info Medium"/>
                  <a:cs typeface="たづがね角ゴシック Info Medium"/>
                  <a:sym typeface="たづがね角ゴシック Info Medium"/>
                </a:rPr>
                <a:t>（個人拠出）</a:t>
              </a:r>
            </a:p>
          </p:txBody>
        </p:sp>
      </p:grpSp>
      <p:sp>
        <p:nvSpPr>
          <p:cNvPr id="28" name="AutoShape 28"/>
          <p:cNvSpPr/>
          <p:nvPr/>
        </p:nvSpPr>
        <p:spPr>
          <a:xfrm flipV="1">
            <a:off x="7763234" y="4157326"/>
            <a:ext cx="0" cy="1909239"/>
          </a:xfrm>
          <a:prstGeom prst="line">
            <a:avLst/>
          </a:prstGeom>
          <a:ln w="47625" cap="flat">
            <a:solidFill>
              <a:srgbClr val="D1D3D4"/>
            </a:solidFill>
            <a:prstDash val="sysDot"/>
            <a:headEnd type="arrow" w="med" len="sm"/>
            <a:tailEnd type="arrow" w="med" len="sm"/>
          </a:ln>
        </p:spPr>
        <p:txBody>
          <a:bodyPr/>
          <a:lstStyle/>
          <a:p>
            <a:endParaRPr lang="ja-JP" altLang="en-US"/>
          </a:p>
        </p:txBody>
      </p:sp>
      <p:sp>
        <p:nvSpPr>
          <p:cNvPr id="29" name="AutoShape 29"/>
          <p:cNvSpPr/>
          <p:nvPr/>
        </p:nvSpPr>
        <p:spPr>
          <a:xfrm flipV="1">
            <a:off x="1622710" y="3297440"/>
            <a:ext cx="7224" cy="2814499"/>
          </a:xfrm>
          <a:prstGeom prst="line">
            <a:avLst/>
          </a:prstGeom>
          <a:ln w="57150" cap="flat">
            <a:solidFill>
              <a:srgbClr val="D1D3D4"/>
            </a:solidFill>
            <a:prstDash val="sysDot"/>
            <a:headEnd type="arrow" w="med" len="sm"/>
            <a:tailEnd type="arrow" w="med" len="sm"/>
          </a:ln>
        </p:spPr>
        <p:txBody>
          <a:bodyPr/>
          <a:lstStyle/>
          <a:p>
            <a:endParaRPr lang="ja-JP" altLang="en-US"/>
          </a:p>
        </p:txBody>
      </p:sp>
      <p:sp>
        <p:nvSpPr>
          <p:cNvPr id="30" name="AutoShape 30"/>
          <p:cNvSpPr/>
          <p:nvPr/>
        </p:nvSpPr>
        <p:spPr>
          <a:xfrm>
            <a:off x="4122646" y="3297440"/>
            <a:ext cx="1291727" cy="796386"/>
          </a:xfrm>
          <a:prstGeom prst="line">
            <a:avLst/>
          </a:prstGeom>
          <a:ln w="38100" cap="flat">
            <a:solidFill>
              <a:srgbClr val="D1D3D4"/>
            </a:solidFill>
            <a:prstDash val="sysDot"/>
            <a:headEnd type="none" w="sm" len="sm"/>
            <a:tailEnd type="none" w="sm" len="sm"/>
          </a:ln>
        </p:spPr>
        <p:txBody>
          <a:bodyPr/>
          <a:lstStyle/>
          <a:p>
            <a:endParaRPr lang="ja-JP" altLang="en-US"/>
          </a:p>
        </p:txBody>
      </p:sp>
      <p:sp>
        <p:nvSpPr>
          <p:cNvPr id="31" name="Freeform 31"/>
          <p:cNvSpPr/>
          <p:nvPr/>
        </p:nvSpPr>
        <p:spPr>
          <a:xfrm>
            <a:off x="7763235" y="3297440"/>
            <a:ext cx="246743" cy="847188"/>
          </a:xfrm>
          <a:custGeom>
            <a:avLst/>
            <a:gdLst/>
            <a:ahLst/>
            <a:cxnLst/>
            <a:rect l="l" t="t" r="r" b="b"/>
            <a:pathLst>
              <a:path w="370115" h="1270782">
                <a:moveTo>
                  <a:pt x="0" y="0"/>
                </a:moveTo>
                <a:lnTo>
                  <a:pt x="370115" y="0"/>
                </a:lnTo>
                <a:lnTo>
                  <a:pt x="370115" y="1270782"/>
                </a:lnTo>
                <a:lnTo>
                  <a:pt x="0" y="1270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32" name="Group 32"/>
          <p:cNvGrpSpPr/>
          <p:nvPr/>
        </p:nvGrpSpPr>
        <p:grpSpPr>
          <a:xfrm>
            <a:off x="5414373" y="2378809"/>
            <a:ext cx="2161536" cy="889259"/>
            <a:chOff x="0" y="0"/>
            <a:chExt cx="1024728" cy="421574"/>
          </a:xfrm>
        </p:grpSpPr>
        <p:sp>
          <p:nvSpPr>
            <p:cNvPr id="33" name="Freeform 33"/>
            <p:cNvSpPr/>
            <p:nvPr/>
          </p:nvSpPr>
          <p:spPr>
            <a:xfrm>
              <a:off x="0" y="0"/>
              <a:ext cx="1024728" cy="421574"/>
            </a:xfrm>
            <a:custGeom>
              <a:avLst/>
              <a:gdLst/>
              <a:ahLst/>
              <a:cxnLst/>
              <a:rect l="l" t="t" r="r" b="b"/>
              <a:pathLst>
                <a:path w="1024728" h="421574">
                  <a:moveTo>
                    <a:pt x="0" y="0"/>
                  </a:moveTo>
                  <a:lnTo>
                    <a:pt x="1024728" y="0"/>
                  </a:lnTo>
                  <a:lnTo>
                    <a:pt x="1024728" y="421574"/>
                  </a:lnTo>
                  <a:lnTo>
                    <a:pt x="0" y="421574"/>
                  </a:lnTo>
                  <a:close/>
                </a:path>
              </a:pathLst>
            </a:custGeom>
            <a:solidFill>
              <a:srgbClr val="96BAD7"/>
            </a:solidFill>
            <a:ln w="28575" cap="sq">
              <a:solidFill>
                <a:srgbClr val="D1D3D4"/>
              </a:solidFill>
              <a:prstDash val="sysDot"/>
              <a:miter/>
            </a:ln>
          </p:spPr>
          <p:txBody>
            <a:bodyPr/>
            <a:lstStyle/>
            <a:p>
              <a:endParaRPr lang="ja-JP" altLang="en-US"/>
            </a:p>
          </p:txBody>
        </p:sp>
        <p:sp>
          <p:nvSpPr>
            <p:cNvPr id="34" name="TextBox 34"/>
            <p:cNvSpPr txBox="1"/>
            <p:nvPr/>
          </p:nvSpPr>
          <p:spPr>
            <a:xfrm>
              <a:off x="0" y="-257175"/>
              <a:ext cx="1024728" cy="678749"/>
            </a:xfrm>
            <a:prstGeom prst="rect">
              <a:avLst/>
            </a:prstGeom>
          </p:spPr>
          <p:txBody>
            <a:bodyPr lIns="33867" tIns="33867" rIns="33867" bIns="33867" rtlCol="0" anchor="ctr"/>
            <a:lstStyle/>
            <a:p>
              <a:pPr algn="ctr">
                <a:lnSpc>
                  <a:spcPts val="2645"/>
                </a:lnSpc>
              </a:pPr>
              <a:r>
                <a:rPr lang="en-US" sz="1889" spc="119">
                  <a:solidFill>
                    <a:srgbClr val="FFFFFF"/>
                  </a:solidFill>
                  <a:latin typeface="たづがね角ゴシック Info Medium"/>
                  <a:ea typeface="たづがね角ゴシック Info Medium"/>
                  <a:cs typeface="たづがね角ゴシック Info Medium"/>
                  <a:sym typeface="たづがね角ゴシック Info Medium"/>
                </a:rPr>
                <a:t>DC拠出金</a:t>
              </a:r>
            </a:p>
            <a:p>
              <a:pPr algn="ctr">
                <a:lnSpc>
                  <a:spcPts val="2645"/>
                </a:lnSpc>
              </a:pPr>
              <a:r>
                <a:rPr lang="en-US" sz="1889" spc="119">
                  <a:solidFill>
                    <a:srgbClr val="FFFFFF"/>
                  </a:solidFill>
                  <a:latin typeface="たづがね角ゴシック Info Medium"/>
                  <a:ea typeface="たづがね角ゴシック Info Medium"/>
                  <a:cs typeface="たづがね角ゴシック Info Medium"/>
                  <a:sym typeface="たづがね角ゴシック Info Medium"/>
                </a:rPr>
                <a:t>（会社拠出）</a:t>
              </a:r>
            </a:p>
          </p:txBody>
        </p:sp>
      </p:grpSp>
      <p:sp>
        <p:nvSpPr>
          <p:cNvPr id="35" name="AutoShape 35"/>
          <p:cNvSpPr/>
          <p:nvPr/>
        </p:nvSpPr>
        <p:spPr>
          <a:xfrm>
            <a:off x="4122646" y="3268067"/>
            <a:ext cx="1291727" cy="0"/>
          </a:xfrm>
          <a:prstGeom prst="line">
            <a:avLst/>
          </a:prstGeom>
          <a:ln w="38100" cap="flat">
            <a:solidFill>
              <a:srgbClr val="D1D3D4"/>
            </a:solidFill>
            <a:prstDash val="sysDot"/>
            <a:headEnd type="none" w="sm" len="sm"/>
            <a:tailEnd type="none" w="sm" len="sm"/>
          </a:ln>
        </p:spPr>
        <p:txBody>
          <a:bodyPr/>
          <a:lstStyle/>
          <a:p>
            <a:endParaRPr lang="ja-JP" altLang="en-US"/>
          </a:p>
        </p:txBody>
      </p:sp>
      <p:grpSp>
        <p:nvGrpSpPr>
          <p:cNvPr id="36" name="Group 36"/>
          <p:cNvGrpSpPr/>
          <p:nvPr/>
        </p:nvGrpSpPr>
        <p:grpSpPr>
          <a:xfrm>
            <a:off x="8067127" y="3145769"/>
            <a:ext cx="2897439" cy="1101547"/>
            <a:chOff x="0" y="0"/>
            <a:chExt cx="1373601" cy="522215"/>
          </a:xfrm>
        </p:grpSpPr>
        <p:sp>
          <p:nvSpPr>
            <p:cNvPr id="37" name="Freeform 37"/>
            <p:cNvSpPr/>
            <p:nvPr/>
          </p:nvSpPr>
          <p:spPr>
            <a:xfrm>
              <a:off x="0" y="0"/>
              <a:ext cx="1373601" cy="522215"/>
            </a:xfrm>
            <a:custGeom>
              <a:avLst/>
              <a:gdLst/>
              <a:ahLst/>
              <a:cxnLst/>
              <a:rect l="l" t="t" r="r" b="b"/>
              <a:pathLst>
                <a:path w="1373601" h="522215">
                  <a:moveTo>
                    <a:pt x="105098" y="0"/>
                  </a:moveTo>
                  <a:lnTo>
                    <a:pt x="1268502" y="0"/>
                  </a:lnTo>
                  <a:cubicBezTo>
                    <a:pt x="1296376" y="0"/>
                    <a:pt x="1323108" y="11073"/>
                    <a:pt x="1342818" y="30783"/>
                  </a:cubicBezTo>
                  <a:cubicBezTo>
                    <a:pt x="1362528" y="50492"/>
                    <a:pt x="1373601" y="77224"/>
                    <a:pt x="1373601" y="105098"/>
                  </a:cubicBezTo>
                  <a:lnTo>
                    <a:pt x="1373601" y="417117"/>
                  </a:lnTo>
                  <a:cubicBezTo>
                    <a:pt x="1373601" y="444991"/>
                    <a:pt x="1362528" y="471723"/>
                    <a:pt x="1342818" y="491432"/>
                  </a:cubicBezTo>
                  <a:cubicBezTo>
                    <a:pt x="1323108" y="511142"/>
                    <a:pt x="1296376" y="522215"/>
                    <a:pt x="1268502" y="522215"/>
                  </a:cubicBezTo>
                  <a:lnTo>
                    <a:pt x="105098" y="522215"/>
                  </a:lnTo>
                  <a:cubicBezTo>
                    <a:pt x="47054" y="522215"/>
                    <a:pt x="0" y="475161"/>
                    <a:pt x="0" y="417117"/>
                  </a:cubicBezTo>
                  <a:lnTo>
                    <a:pt x="0" y="105098"/>
                  </a:lnTo>
                  <a:cubicBezTo>
                    <a:pt x="0" y="77224"/>
                    <a:pt x="11073" y="50492"/>
                    <a:pt x="30783" y="30783"/>
                  </a:cubicBezTo>
                  <a:cubicBezTo>
                    <a:pt x="50492" y="11073"/>
                    <a:pt x="77224" y="0"/>
                    <a:pt x="105098" y="0"/>
                  </a:cubicBezTo>
                  <a:close/>
                </a:path>
              </a:pathLst>
            </a:custGeom>
            <a:ln cap="rnd">
              <a:noFill/>
              <a:prstDash val="sysDot"/>
              <a:round/>
            </a:ln>
          </p:spPr>
          <p:txBody>
            <a:bodyPr/>
            <a:lstStyle/>
            <a:p>
              <a:endParaRPr lang="ja-JP" altLang="en-US"/>
            </a:p>
          </p:txBody>
        </p:sp>
        <p:sp>
          <p:nvSpPr>
            <p:cNvPr id="38" name="TextBox 38"/>
            <p:cNvSpPr txBox="1"/>
            <p:nvPr/>
          </p:nvSpPr>
          <p:spPr>
            <a:xfrm>
              <a:off x="0" y="-161925"/>
              <a:ext cx="1373601" cy="684140"/>
            </a:xfrm>
            <a:prstGeom prst="rect">
              <a:avLst/>
            </a:prstGeom>
          </p:spPr>
          <p:txBody>
            <a:bodyPr lIns="33867" tIns="33867" rIns="33867" bIns="33867" rtlCol="0" anchor="ctr"/>
            <a:lstStyle/>
            <a:p>
              <a:pPr>
                <a:lnSpc>
                  <a:spcPts val="1824"/>
                </a:lnSpc>
              </a:pPr>
              <a:r>
                <a:rPr lang="en-US" sz="1600" spc="-65">
                  <a:solidFill>
                    <a:srgbClr val="05153E"/>
                  </a:solidFill>
                  <a:latin typeface="たづがね角ゴシック Info"/>
                  <a:ea typeface="たづがね角ゴシック Info"/>
                  <a:cs typeface="たづがね角ゴシック Info"/>
                  <a:sym typeface="たづがね角ゴシック Info"/>
                </a:rPr>
                <a:t>給与として受け取るか</a:t>
              </a:r>
            </a:p>
            <a:p>
              <a:pPr>
                <a:lnSpc>
                  <a:spcPts val="1824"/>
                </a:lnSpc>
              </a:pPr>
              <a:r>
                <a:rPr lang="en-US" sz="1600" spc="-65">
                  <a:solidFill>
                    <a:srgbClr val="05153E"/>
                  </a:solidFill>
                  <a:latin typeface="たづがね角ゴシック Info"/>
                  <a:ea typeface="たづがね角ゴシック Info"/>
                  <a:cs typeface="たづがね角ゴシック Info"/>
                  <a:sym typeface="たづがね角ゴシック Info"/>
                </a:rPr>
                <a:t>掛金とするか社員個人が選択。</a:t>
              </a:r>
            </a:p>
            <a:p>
              <a:pPr>
                <a:lnSpc>
                  <a:spcPts val="1824"/>
                </a:lnSpc>
              </a:pPr>
              <a:r>
                <a:rPr lang="en-US" sz="1600" spc="-65">
                  <a:solidFill>
                    <a:srgbClr val="05153E"/>
                  </a:solidFill>
                  <a:latin typeface="たづがね角ゴシック Info"/>
                  <a:ea typeface="たづがね角ゴシック Info"/>
                  <a:cs typeface="たづがね角ゴシック Info"/>
                  <a:sym typeface="たづがね角ゴシック Info"/>
                </a:rPr>
                <a:t>→</a:t>
              </a:r>
              <a:r>
                <a:rPr lang="en-US" sz="1600" b="1" spc="-65">
                  <a:solidFill>
                    <a:srgbClr val="05153E"/>
                  </a:solidFill>
                  <a:latin typeface="たづがね角ゴシック Info Bold"/>
                  <a:ea typeface="たづがね角ゴシック Info Bold"/>
                  <a:cs typeface="たづがね角ゴシック Info Bold"/>
                  <a:sym typeface="たづがね角ゴシック Info Bold"/>
                </a:rPr>
                <a:t>個人拠出を選択すると、</a:t>
              </a:r>
            </a:p>
            <a:p>
              <a:pPr>
                <a:lnSpc>
                  <a:spcPts val="1824"/>
                </a:lnSpc>
              </a:pPr>
              <a:r>
                <a:rPr lang="en-US" sz="1600" b="1" spc="-65">
                  <a:solidFill>
                    <a:srgbClr val="05153E"/>
                  </a:solidFill>
                  <a:latin typeface="たづがね角ゴシック Info Bold"/>
                  <a:ea typeface="たづがね角ゴシック Info Bold"/>
                  <a:cs typeface="たづがね角ゴシック Info Bold"/>
                  <a:sym typeface="たづがね角ゴシック Info Bold"/>
                </a:rPr>
                <a:t>　税金と社会保険料が軽減。</a:t>
              </a:r>
            </a:p>
          </p:txBody>
        </p:sp>
      </p:grpSp>
      <p:sp>
        <p:nvSpPr>
          <p:cNvPr id="39" name="Freeform 39"/>
          <p:cNvSpPr/>
          <p:nvPr/>
        </p:nvSpPr>
        <p:spPr>
          <a:xfrm>
            <a:off x="8067128" y="4316598"/>
            <a:ext cx="303949" cy="231761"/>
          </a:xfrm>
          <a:custGeom>
            <a:avLst/>
            <a:gdLst/>
            <a:ahLst/>
            <a:cxnLst/>
            <a:rect l="l" t="t" r="r" b="b"/>
            <a:pathLst>
              <a:path w="455923" h="347642">
                <a:moveTo>
                  <a:pt x="0" y="0"/>
                </a:moveTo>
                <a:lnTo>
                  <a:pt x="455923" y="0"/>
                </a:lnTo>
                <a:lnTo>
                  <a:pt x="455923" y="347642"/>
                </a:lnTo>
                <a:lnTo>
                  <a:pt x="0" y="3476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p>
        </p:txBody>
      </p:sp>
      <p:grpSp>
        <p:nvGrpSpPr>
          <p:cNvPr id="40" name="Group 40"/>
          <p:cNvGrpSpPr/>
          <p:nvPr/>
        </p:nvGrpSpPr>
        <p:grpSpPr>
          <a:xfrm>
            <a:off x="5286460" y="2275124"/>
            <a:ext cx="2417361" cy="1934397"/>
            <a:chOff x="0" y="0"/>
            <a:chExt cx="955007" cy="764206"/>
          </a:xfrm>
        </p:grpSpPr>
        <p:sp>
          <p:nvSpPr>
            <p:cNvPr id="41" name="Freeform 41"/>
            <p:cNvSpPr/>
            <p:nvPr/>
          </p:nvSpPr>
          <p:spPr>
            <a:xfrm>
              <a:off x="0" y="0"/>
              <a:ext cx="955007" cy="764206"/>
            </a:xfrm>
            <a:custGeom>
              <a:avLst/>
              <a:gdLst/>
              <a:ahLst/>
              <a:cxnLst/>
              <a:rect l="l" t="t" r="r" b="b"/>
              <a:pathLst>
                <a:path w="955007" h="764206">
                  <a:moveTo>
                    <a:pt x="0" y="0"/>
                  </a:moveTo>
                  <a:lnTo>
                    <a:pt x="955007" y="0"/>
                  </a:lnTo>
                  <a:lnTo>
                    <a:pt x="955007" y="764206"/>
                  </a:lnTo>
                  <a:lnTo>
                    <a:pt x="0" y="764206"/>
                  </a:lnTo>
                  <a:close/>
                </a:path>
              </a:pathLst>
            </a:custGeom>
            <a:ln w="76200" cap="sq">
              <a:solidFill>
                <a:srgbClr val="D64747"/>
              </a:solidFill>
              <a:prstDash val="solid"/>
              <a:miter/>
            </a:ln>
          </p:spPr>
          <p:txBody>
            <a:bodyPr/>
            <a:lstStyle/>
            <a:p>
              <a:endParaRPr lang="ja-JP" altLang="en-US"/>
            </a:p>
          </p:txBody>
        </p:sp>
        <p:sp>
          <p:nvSpPr>
            <p:cNvPr id="42" name="TextBox 42"/>
            <p:cNvSpPr txBox="1"/>
            <p:nvPr/>
          </p:nvSpPr>
          <p:spPr>
            <a:xfrm>
              <a:off x="0" y="-123825"/>
              <a:ext cx="955007" cy="888031"/>
            </a:xfrm>
            <a:prstGeom prst="rect">
              <a:avLst/>
            </a:prstGeom>
          </p:spPr>
          <p:txBody>
            <a:bodyPr lIns="33867" tIns="33867" rIns="33867" bIns="33867" rtlCol="0" anchor="ctr"/>
            <a:lstStyle/>
            <a:p>
              <a:pPr algn="ctr">
                <a:lnSpc>
                  <a:spcPts val="1366"/>
                </a:lnSpc>
              </a:pPr>
              <a:endParaRPr sz="1200"/>
            </a:p>
          </p:txBody>
        </p:sp>
      </p:grpSp>
      <p:sp>
        <p:nvSpPr>
          <p:cNvPr id="43" name="AutoShape 43"/>
          <p:cNvSpPr/>
          <p:nvPr/>
        </p:nvSpPr>
        <p:spPr>
          <a:xfrm flipH="1" flipV="1">
            <a:off x="7694791" y="2298607"/>
            <a:ext cx="566576" cy="21260"/>
          </a:xfrm>
          <a:prstGeom prst="line">
            <a:avLst/>
          </a:prstGeom>
          <a:ln w="38100" cap="flat">
            <a:solidFill>
              <a:srgbClr val="D1D3D4"/>
            </a:solidFill>
            <a:prstDash val="solid"/>
            <a:headEnd type="none" w="sm" len="sm"/>
            <a:tailEnd type="arrow" w="med" len="sm"/>
          </a:ln>
        </p:spPr>
        <p:txBody>
          <a:bodyPr/>
          <a:lstStyle/>
          <a:p>
            <a:endParaRPr lang="ja-JP" altLang="en-US"/>
          </a:p>
        </p:txBody>
      </p:sp>
      <p:grpSp>
        <p:nvGrpSpPr>
          <p:cNvPr id="44" name="Group 44"/>
          <p:cNvGrpSpPr/>
          <p:nvPr/>
        </p:nvGrpSpPr>
        <p:grpSpPr>
          <a:xfrm>
            <a:off x="8261367" y="1957422"/>
            <a:ext cx="2703199" cy="724890"/>
            <a:chOff x="0" y="0"/>
            <a:chExt cx="1281516" cy="343652"/>
          </a:xfrm>
        </p:grpSpPr>
        <p:sp>
          <p:nvSpPr>
            <p:cNvPr id="45" name="Freeform 45"/>
            <p:cNvSpPr/>
            <p:nvPr/>
          </p:nvSpPr>
          <p:spPr>
            <a:xfrm>
              <a:off x="0" y="0"/>
              <a:ext cx="1281516" cy="343652"/>
            </a:xfrm>
            <a:custGeom>
              <a:avLst/>
              <a:gdLst/>
              <a:ahLst/>
              <a:cxnLst/>
              <a:rect l="l" t="t" r="r" b="b"/>
              <a:pathLst>
                <a:path w="1281516" h="343652">
                  <a:moveTo>
                    <a:pt x="112650" y="0"/>
                  </a:moveTo>
                  <a:lnTo>
                    <a:pt x="1168866" y="0"/>
                  </a:lnTo>
                  <a:cubicBezTo>
                    <a:pt x="1198743" y="0"/>
                    <a:pt x="1227396" y="11868"/>
                    <a:pt x="1248522" y="32994"/>
                  </a:cubicBezTo>
                  <a:cubicBezTo>
                    <a:pt x="1269648" y="54120"/>
                    <a:pt x="1281516" y="82773"/>
                    <a:pt x="1281516" y="112650"/>
                  </a:cubicBezTo>
                  <a:lnTo>
                    <a:pt x="1281516" y="231002"/>
                  </a:lnTo>
                  <a:cubicBezTo>
                    <a:pt x="1281516" y="293217"/>
                    <a:pt x="1231081" y="343652"/>
                    <a:pt x="1168866" y="343652"/>
                  </a:cubicBezTo>
                  <a:lnTo>
                    <a:pt x="112650" y="343652"/>
                  </a:lnTo>
                  <a:cubicBezTo>
                    <a:pt x="50435" y="343652"/>
                    <a:pt x="0" y="293217"/>
                    <a:pt x="0" y="231002"/>
                  </a:cubicBezTo>
                  <a:lnTo>
                    <a:pt x="0" y="112650"/>
                  </a:lnTo>
                  <a:cubicBezTo>
                    <a:pt x="0" y="50435"/>
                    <a:pt x="50435" y="0"/>
                    <a:pt x="112650" y="0"/>
                  </a:cubicBezTo>
                  <a:close/>
                </a:path>
              </a:pathLst>
            </a:custGeom>
            <a:ln cap="rnd">
              <a:noFill/>
              <a:prstDash val="sysDot"/>
              <a:round/>
            </a:ln>
          </p:spPr>
          <p:txBody>
            <a:bodyPr/>
            <a:lstStyle/>
            <a:p>
              <a:endParaRPr lang="ja-JP" altLang="en-US"/>
            </a:p>
          </p:txBody>
        </p:sp>
        <p:sp>
          <p:nvSpPr>
            <p:cNvPr id="46" name="TextBox 46"/>
            <p:cNvSpPr txBox="1"/>
            <p:nvPr/>
          </p:nvSpPr>
          <p:spPr>
            <a:xfrm>
              <a:off x="0" y="-171450"/>
              <a:ext cx="1281516" cy="515102"/>
            </a:xfrm>
            <a:prstGeom prst="rect">
              <a:avLst/>
            </a:prstGeom>
          </p:spPr>
          <p:txBody>
            <a:bodyPr lIns="33867" tIns="33867" rIns="33867" bIns="33867" rtlCol="0" anchor="ctr"/>
            <a:lstStyle/>
            <a:p>
              <a:pPr>
                <a:lnSpc>
                  <a:spcPts val="2051"/>
                </a:lnSpc>
              </a:pPr>
              <a:r>
                <a:rPr lang="en-US" sz="1799" spc="-73">
                  <a:solidFill>
                    <a:srgbClr val="05153E"/>
                  </a:solidFill>
                  <a:latin typeface="たづがね角ゴシック Info"/>
                  <a:ea typeface="たづがね角ゴシック Info"/>
                  <a:cs typeface="たづがね角ゴシック Info"/>
                  <a:sym typeface="たづがね角ゴシック Info"/>
                </a:rPr>
                <a:t>最大</a:t>
              </a:r>
              <a:r>
                <a:rPr lang="en-US" sz="1799" b="1" spc="-73">
                  <a:solidFill>
                    <a:srgbClr val="05153E"/>
                  </a:solidFill>
                  <a:latin typeface="たづがね角ゴシック Info Bold"/>
                  <a:ea typeface="たづがね角ゴシック Info Bold"/>
                  <a:cs typeface="たづがね角ゴシック Info Bold"/>
                  <a:sym typeface="たづがね角ゴシック Info Bold"/>
                </a:rPr>
                <a:t>55,000円</a:t>
              </a:r>
              <a:r>
                <a:rPr lang="en-US" sz="1799" spc="-73">
                  <a:solidFill>
                    <a:srgbClr val="05153E"/>
                  </a:solidFill>
                  <a:latin typeface="たづがね角ゴシック Info"/>
                  <a:ea typeface="たづがね角ゴシック Info"/>
                  <a:cs typeface="たづがね角ゴシック Info"/>
                  <a:sym typeface="たづがね角ゴシック Info"/>
                </a:rPr>
                <a:t>/月</a:t>
              </a:r>
            </a:p>
            <a:p>
              <a:pPr>
                <a:lnSpc>
                  <a:spcPts val="2051"/>
                </a:lnSpc>
              </a:pPr>
              <a:r>
                <a:rPr lang="en-US" sz="1799" spc="-73">
                  <a:solidFill>
                    <a:srgbClr val="05153E"/>
                  </a:solidFill>
                  <a:latin typeface="たづがね角ゴシック Info"/>
                  <a:ea typeface="たづがね角ゴシック Info"/>
                  <a:cs typeface="たづがね角ゴシック Info"/>
                  <a:sym typeface="たづがね角ゴシック Info"/>
                </a:rPr>
                <a:t>（改正案：62,000円/月）</a:t>
              </a:r>
            </a:p>
          </p:txBody>
        </p:sp>
      </p:grpSp>
      <p:sp>
        <p:nvSpPr>
          <p:cNvPr id="47" name="TextBox 47"/>
          <p:cNvSpPr txBox="1"/>
          <p:nvPr/>
        </p:nvSpPr>
        <p:spPr>
          <a:xfrm>
            <a:off x="1207471" y="3183532"/>
            <a:ext cx="200571" cy="3149067"/>
          </a:xfrm>
          <a:prstGeom prst="rect">
            <a:avLst/>
          </a:prstGeom>
        </p:spPr>
        <p:txBody>
          <a:bodyPr lIns="0" tIns="0" rIns="0" bIns="0" rtlCol="0" anchor="t">
            <a:spAutoFit/>
          </a:bodyPr>
          <a:lstStyle/>
          <a:p>
            <a:pPr algn="ctr">
              <a:lnSpc>
                <a:spcPts val="1895"/>
              </a:lnSpc>
            </a:pPr>
            <a:r>
              <a:rPr lang="en-US" sz="1353" spc="-197">
                <a:solidFill>
                  <a:srgbClr val="05153E"/>
                </a:solidFill>
                <a:latin typeface="たづがね角ゴシック Info"/>
                <a:ea typeface="たづがね角ゴシック Info"/>
                <a:cs typeface="たづがね角ゴシック Info"/>
                <a:sym typeface="たづがね角ゴシック Info"/>
              </a:rPr>
              <a:t>税金や社会保険料の算定対象</a:t>
            </a:r>
          </a:p>
        </p:txBody>
      </p:sp>
      <p:sp>
        <p:nvSpPr>
          <p:cNvPr id="48" name="TextBox 48"/>
          <p:cNvSpPr txBox="1"/>
          <p:nvPr/>
        </p:nvSpPr>
        <p:spPr>
          <a:xfrm>
            <a:off x="8418593" y="4234066"/>
            <a:ext cx="3189207" cy="923330"/>
          </a:xfrm>
          <a:prstGeom prst="rect">
            <a:avLst/>
          </a:prstGeom>
        </p:spPr>
        <p:txBody>
          <a:bodyPr lIns="0" tIns="0" rIns="0" bIns="0" rtlCol="0" anchor="t">
            <a:spAutoFit/>
          </a:bodyPr>
          <a:lstStyle/>
          <a:p>
            <a:pPr>
              <a:lnSpc>
                <a:spcPts val="1791"/>
              </a:lnSpc>
            </a:pPr>
            <a:r>
              <a:rPr lang="en-US" sz="1571" spc="-61">
                <a:solidFill>
                  <a:srgbClr val="05153E"/>
                </a:solidFill>
                <a:latin typeface="たづがね角ゴシック Info"/>
                <a:ea typeface="たづがね角ゴシック Info"/>
                <a:cs typeface="たづがね角ゴシック Info"/>
                <a:sym typeface="たづがね角ゴシック Info"/>
              </a:rPr>
              <a:t>厚生年金や出産・傷病手当金、</a:t>
            </a:r>
          </a:p>
          <a:p>
            <a:pPr>
              <a:lnSpc>
                <a:spcPts val="1791"/>
              </a:lnSpc>
            </a:pPr>
            <a:r>
              <a:rPr lang="en-US" sz="1571" spc="-61">
                <a:solidFill>
                  <a:srgbClr val="05153E"/>
                </a:solidFill>
                <a:latin typeface="たづがね角ゴシック Info"/>
                <a:ea typeface="たづがね角ゴシック Info"/>
                <a:cs typeface="たづがね角ゴシック Info"/>
                <a:sym typeface="たづがね角ゴシック Info"/>
              </a:rPr>
              <a:t>育児・介護休業給付金、失業給付金など社会保険からの給付額が減少</a:t>
            </a:r>
          </a:p>
          <a:p>
            <a:pPr>
              <a:lnSpc>
                <a:spcPts val="1791"/>
              </a:lnSpc>
            </a:pPr>
            <a:r>
              <a:rPr lang="en-US" sz="1571" spc="-61">
                <a:solidFill>
                  <a:srgbClr val="05153E"/>
                </a:solidFill>
                <a:latin typeface="たづがね角ゴシック Info"/>
                <a:ea typeface="たづがね角ゴシック Info"/>
                <a:cs typeface="たづがね角ゴシック Info"/>
                <a:sym typeface="たづがね角ゴシック Info"/>
              </a:rPr>
              <a:t>する可能性があります。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FF0A5-D91A-EFF1-5801-20EC9BF53AE3}"/>
              </a:ext>
            </a:extLst>
          </p:cNvPr>
          <p:cNvSpPr>
            <a:spLocks noGrp="1"/>
          </p:cNvSpPr>
          <p:nvPr>
            <p:ph type="title"/>
          </p:nvPr>
        </p:nvSpPr>
        <p:spPr>
          <a:xfrm>
            <a:off x="280147" y="162690"/>
            <a:ext cx="10515600" cy="457835"/>
          </a:xfrm>
        </p:spPr>
        <p:txBody>
          <a:bodyPr>
            <a:normAutofit/>
          </a:bodyPr>
          <a:lstStyle/>
          <a:p>
            <a:r>
              <a:rPr lang="en-US" altLang="ja-JP" sz="2400" b="1" dirty="0">
                <a:latin typeface="Meiryo UI" panose="020B0604030504040204" pitchFamily="50" charset="-128"/>
                <a:ea typeface="Meiryo UI" panose="020B0604030504040204" pitchFamily="50" charset="-128"/>
              </a:rPr>
              <a:t>2026</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月改正！確定拠出年金の賢い活用法</a:t>
            </a:r>
            <a:endParaRPr kumimoji="1" lang="ja-JP" altLang="en-US" sz="2400" b="1"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401D05BC-BA3A-3891-235C-7B6CD13D547C}"/>
              </a:ext>
            </a:extLst>
          </p:cNvPr>
          <p:cNvCxnSpPr/>
          <p:nvPr/>
        </p:nvCxnSpPr>
        <p:spPr>
          <a:xfrm>
            <a:off x="349624" y="620525"/>
            <a:ext cx="11423276"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タイトル 1">
            <a:extLst>
              <a:ext uri="{FF2B5EF4-FFF2-40B4-BE49-F238E27FC236}">
                <a16:creationId xmlns:a16="http://schemas.microsoft.com/office/drawing/2014/main" id="{271E3315-D5DF-0A93-CF4B-E06DB6561921}"/>
              </a:ext>
            </a:extLst>
          </p:cNvPr>
          <p:cNvSpPr txBox="1">
            <a:spLocks/>
          </p:cNvSpPr>
          <p:nvPr/>
        </p:nvSpPr>
        <p:spPr>
          <a:xfrm>
            <a:off x="349624" y="799332"/>
            <a:ext cx="9521740" cy="457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●●社員の年金は</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階建て</a:t>
            </a:r>
            <a:endParaRPr lang="en-US" altLang="ja-JP" sz="2400" b="1" dirty="0">
              <a:latin typeface="Meiryo UI" panose="020B0604030504040204" pitchFamily="50" charset="-128"/>
              <a:ea typeface="Meiryo UI" panose="020B0604030504040204" pitchFamily="50" charset="-128"/>
            </a:endParaRPr>
          </a:p>
        </p:txBody>
      </p:sp>
      <p:sp>
        <p:nvSpPr>
          <p:cNvPr id="11" name="Rectangle 1">
            <a:extLst>
              <a:ext uri="{FF2B5EF4-FFF2-40B4-BE49-F238E27FC236}">
                <a16:creationId xmlns:a16="http://schemas.microsoft.com/office/drawing/2014/main" id="{D603D596-A48D-8945-7849-5C6E12265D7D}"/>
              </a:ext>
            </a:extLst>
          </p:cNvPr>
          <p:cNvSpPr>
            <a:spLocks noChangeArrowheads="1"/>
          </p:cNvSpPr>
          <p:nvPr/>
        </p:nvSpPr>
        <p:spPr bwMode="auto">
          <a:xfrm>
            <a:off x="838200" y="2079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eiryo UI" panose="020B0604030504040204" pitchFamily="50" charset="-128"/>
              <a:ea typeface="Meiryo UI" panose="020B0604030504040204" pitchFamily="50" charset="-128"/>
            </a:endParaRPr>
          </a:p>
        </p:txBody>
      </p:sp>
      <p:pic>
        <p:nvPicPr>
          <p:cNvPr id="1027" name="Picture 3" descr="図：年金制度の体系の説明">
            <a:extLst>
              <a:ext uri="{FF2B5EF4-FFF2-40B4-BE49-F238E27FC236}">
                <a16:creationId xmlns:a16="http://schemas.microsoft.com/office/drawing/2014/main" id="{979D68A2-372B-D192-6200-8607607E4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211" y="1201655"/>
            <a:ext cx="9734754" cy="5419890"/>
          </a:xfrm>
          <a:prstGeom prst="rect">
            <a:avLst/>
          </a:prstGeom>
          <a:noFill/>
          <a:extLst>
            <a:ext uri="{909E8E84-426E-40DD-AFC4-6F175D3DCCD1}">
              <a14:hiddenFill xmlns:a14="http://schemas.microsoft.com/office/drawing/2010/main">
                <a:solidFill>
                  <a:srgbClr val="FFFFFF"/>
                </a:solidFill>
              </a14:hiddenFill>
            </a:ext>
          </a:extLst>
        </p:spPr>
      </p:pic>
      <p:sp>
        <p:nvSpPr>
          <p:cNvPr id="15" name="タイトル 1">
            <a:extLst>
              <a:ext uri="{FF2B5EF4-FFF2-40B4-BE49-F238E27FC236}">
                <a16:creationId xmlns:a16="http://schemas.microsoft.com/office/drawing/2014/main" id="{6662568B-AB45-BA8F-DBDD-A8580736A856}"/>
              </a:ext>
            </a:extLst>
          </p:cNvPr>
          <p:cNvSpPr txBox="1">
            <a:spLocks/>
          </p:cNvSpPr>
          <p:nvPr/>
        </p:nvSpPr>
        <p:spPr>
          <a:xfrm>
            <a:off x="4762246" y="6552860"/>
            <a:ext cx="6404517" cy="284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1200" b="1" dirty="0">
                <a:latin typeface="Meiryo UI" panose="020B0604030504040204" pitchFamily="50" charset="-128"/>
                <a:ea typeface="Meiryo UI" panose="020B0604030504040204" pitchFamily="50" charset="-128"/>
              </a:rPr>
              <a:t>企業年金連合会「企業年金と通算制度について」より</a:t>
            </a:r>
            <a:endParaRPr lang="en-US" altLang="ja-JP" sz="12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D63C5BE3-C700-A76A-0DD3-C9E23E7E9F69}"/>
              </a:ext>
            </a:extLst>
          </p:cNvPr>
          <p:cNvSpPr/>
          <p:nvPr/>
        </p:nvSpPr>
        <p:spPr>
          <a:xfrm>
            <a:off x="7273637" y="2500746"/>
            <a:ext cx="1018308" cy="76762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B7C727D-5234-E306-B8F5-3F1125EE0E5B}"/>
              </a:ext>
            </a:extLst>
          </p:cNvPr>
          <p:cNvSpPr txBox="1"/>
          <p:nvPr/>
        </p:nvSpPr>
        <p:spPr>
          <a:xfrm>
            <a:off x="4228846" y="4025547"/>
            <a:ext cx="433209" cy="461665"/>
          </a:xfrm>
          <a:prstGeom prst="rect">
            <a:avLst/>
          </a:prstGeom>
          <a:noFill/>
        </p:spPr>
        <p:txBody>
          <a:bodyPr wrap="square" rtlCol="0">
            <a:spAutoFit/>
          </a:bodyPr>
          <a:lstStyle/>
          <a:p>
            <a:r>
              <a:rPr lang="ja-JP" altLang="en-US" sz="2400" b="1" dirty="0">
                <a:solidFill>
                  <a:srgbClr val="FF0000"/>
                </a:solidFill>
                <a:latin typeface="Meiryo UI" panose="020B0604030504040204" pitchFamily="50" charset="-128"/>
                <a:ea typeface="Meiryo UI" panose="020B0604030504040204" pitchFamily="50" charset="-128"/>
              </a:rPr>
              <a:t>❶</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29CDD2A-174F-9FC1-B9C6-082A142CB112}"/>
              </a:ext>
            </a:extLst>
          </p:cNvPr>
          <p:cNvSpPr txBox="1"/>
          <p:nvPr/>
        </p:nvSpPr>
        <p:spPr>
          <a:xfrm>
            <a:off x="6293172" y="3268372"/>
            <a:ext cx="433209" cy="461665"/>
          </a:xfrm>
          <a:prstGeom prst="rect">
            <a:avLst/>
          </a:prstGeom>
          <a:noFill/>
        </p:spPr>
        <p:txBody>
          <a:bodyPr wrap="square" rtlCol="0">
            <a:spAutoFit/>
          </a:bodyPr>
          <a:lstStyle/>
          <a:p>
            <a:r>
              <a:rPr kumimoji="1" lang="ja-JP" altLang="en-US" sz="2400" b="1" dirty="0">
                <a:solidFill>
                  <a:srgbClr val="FF0000"/>
                </a:solidFill>
                <a:latin typeface="Meiryo UI" panose="020B0604030504040204" pitchFamily="50" charset="-128"/>
                <a:ea typeface="Meiryo UI" panose="020B0604030504040204" pitchFamily="50" charset="-128"/>
              </a:rPr>
              <a:t>❷</a:t>
            </a:r>
          </a:p>
        </p:txBody>
      </p:sp>
      <p:sp>
        <p:nvSpPr>
          <p:cNvPr id="28" name="テキスト ボックス 27">
            <a:extLst>
              <a:ext uri="{FF2B5EF4-FFF2-40B4-BE49-F238E27FC236}">
                <a16:creationId xmlns:a16="http://schemas.microsoft.com/office/drawing/2014/main" id="{6FB333EA-571D-1A57-613A-D5E90D16402B}"/>
              </a:ext>
            </a:extLst>
          </p:cNvPr>
          <p:cNvSpPr txBox="1"/>
          <p:nvPr/>
        </p:nvSpPr>
        <p:spPr>
          <a:xfrm>
            <a:off x="5662791" y="1435163"/>
            <a:ext cx="433209" cy="523220"/>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❸</a:t>
            </a:r>
            <a:endParaRPr kumimoji="1" lang="ja-JP" altLang="en-US" sz="28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363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2DBB2-2421-84F8-7732-2C07342D275F}"/>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40B5A105-2E52-C872-C437-5969B7AEC8CB}"/>
              </a:ext>
            </a:extLst>
          </p:cNvPr>
          <p:cNvPicPr>
            <a:picLocks noChangeAspect="1"/>
          </p:cNvPicPr>
          <p:nvPr/>
        </p:nvPicPr>
        <p:blipFill>
          <a:blip r:embed="rId3"/>
          <a:stretch>
            <a:fillRect/>
          </a:stretch>
        </p:blipFill>
        <p:spPr>
          <a:xfrm>
            <a:off x="349624" y="1435972"/>
            <a:ext cx="11536237" cy="4493141"/>
          </a:xfrm>
          <a:prstGeom prst="rect">
            <a:avLst/>
          </a:prstGeom>
        </p:spPr>
      </p:pic>
      <p:sp>
        <p:nvSpPr>
          <p:cNvPr id="2" name="タイトル 1">
            <a:extLst>
              <a:ext uri="{FF2B5EF4-FFF2-40B4-BE49-F238E27FC236}">
                <a16:creationId xmlns:a16="http://schemas.microsoft.com/office/drawing/2014/main" id="{441AAF44-7C8B-6103-B4EE-1427A3D015E1}"/>
              </a:ext>
            </a:extLst>
          </p:cNvPr>
          <p:cNvSpPr>
            <a:spLocks noGrp="1"/>
          </p:cNvSpPr>
          <p:nvPr>
            <p:ph type="title"/>
          </p:nvPr>
        </p:nvSpPr>
        <p:spPr>
          <a:xfrm>
            <a:off x="280147" y="162690"/>
            <a:ext cx="10515600" cy="457835"/>
          </a:xfrm>
        </p:spPr>
        <p:txBody>
          <a:bodyPr>
            <a:normAutofit/>
          </a:bodyPr>
          <a:lstStyle/>
          <a:p>
            <a:r>
              <a:rPr lang="en-US" altLang="ja-JP" sz="2400" b="1" dirty="0">
                <a:latin typeface="Meiryo UI" panose="020B0604030504040204" pitchFamily="50" charset="-128"/>
                <a:ea typeface="Meiryo UI" panose="020B0604030504040204" pitchFamily="50" charset="-128"/>
              </a:rPr>
              <a:t>2026</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月改正！確定拠出年金の賢い活用法</a:t>
            </a:r>
            <a:endParaRPr kumimoji="1" lang="ja-JP" altLang="en-US" sz="2400" b="1"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65C24509-53A5-7E20-0629-B2EC3F29EA62}"/>
              </a:ext>
            </a:extLst>
          </p:cNvPr>
          <p:cNvCxnSpPr/>
          <p:nvPr/>
        </p:nvCxnSpPr>
        <p:spPr>
          <a:xfrm>
            <a:off x="349624" y="620525"/>
            <a:ext cx="11423276"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タイトル 1">
            <a:extLst>
              <a:ext uri="{FF2B5EF4-FFF2-40B4-BE49-F238E27FC236}">
                <a16:creationId xmlns:a16="http://schemas.microsoft.com/office/drawing/2014/main" id="{D24EAFA6-6AD6-C244-F16F-88DE77E0F20E}"/>
              </a:ext>
            </a:extLst>
          </p:cNvPr>
          <p:cNvSpPr txBox="1">
            <a:spLocks/>
          </p:cNvSpPr>
          <p:nvPr/>
        </p:nvSpPr>
        <p:spPr>
          <a:xfrm>
            <a:off x="349624" y="799332"/>
            <a:ext cx="9521740" cy="457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物価上昇（インフレ）が常態化でお金の「育て方」が変わる</a:t>
            </a:r>
            <a:endParaRPr lang="en-US" altLang="ja-JP" sz="2400" b="1" dirty="0">
              <a:latin typeface="Meiryo UI" panose="020B0604030504040204" pitchFamily="50" charset="-128"/>
              <a:ea typeface="Meiryo UI" panose="020B0604030504040204" pitchFamily="50" charset="-128"/>
            </a:endParaRPr>
          </a:p>
        </p:txBody>
      </p:sp>
      <p:sp>
        <p:nvSpPr>
          <p:cNvPr id="11" name="Rectangle 1">
            <a:extLst>
              <a:ext uri="{FF2B5EF4-FFF2-40B4-BE49-F238E27FC236}">
                <a16:creationId xmlns:a16="http://schemas.microsoft.com/office/drawing/2014/main" id="{5CF10C0F-F928-17BA-80DA-14F3725D9B2F}"/>
              </a:ext>
            </a:extLst>
          </p:cNvPr>
          <p:cNvSpPr>
            <a:spLocks noChangeArrowheads="1"/>
          </p:cNvSpPr>
          <p:nvPr/>
        </p:nvSpPr>
        <p:spPr bwMode="auto">
          <a:xfrm>
            <a:off x="838200" y="2079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7441A3DC-C3D9-816A-0B7C-F4455B34A9D8}"/>
              </a:ext>
            </a:extLst>
          </p:cNvPr>
          <p:cNvSpPr txBox="1">
            <a:spLocks/>
          </p:cNvSpPr>
          <p:nvPr/>
        </p:nvSpPr>
        <p:spPr>
          <a:xfrm>
            <a:off x="5110494" y="6128050"/>
            <a:ext cx="6404517" cy="284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en-US" altLang="ja-JP" sz="1200" b="1" dirty="0" err="1">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総務省「消費者物価指数」および日本銀行時系列データ検索サイトより作成</a:t>
            </a:r>
            <a:endParaRPr lang="en-US" altLang="ja-JP" sz="1200"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endParaRPr>
          </a:p>
        </p:txBody>
      </p:sp>
      <p:sp>
        <p:nvSpPr>
          <p:cNvPr id="6" name="TextBox 21">
            <a:extLst>
              <a:ext uri="{FF2B5EF4-FFF2-40B4-BE49-F238E27FC236}">
                <a16:creationId xmlns:a16="http://schemas.microsoft.com/office/drawing/2014/main" id="{312077AD-7CFA-8A7B-2B95-6146A4179335}"/>
              </a:ext>
            </a:extLst>
          </p:cNvPr>
          <p:cNvSpPr txBox="1"/>
          <p:nvPr/>
        </p:nvSpPr>
        <p:spPr>
          <a:xfrm>
            <a:off x="8508462" y="2923309"/>
            <a:ext cx="3155294" cy="175778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563"/>
              </a:lnSpc>
            </a:pP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元本100万円の20年後の価値</a:t>
            </a:r>
          </a:p>
          <a:p>
            <a:pPr algn="just">
              <a:lnSpc>
                <a:spcPts val="2640"/>
              </a:lnSpc>
            </a:pP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a:t>
            </a:r>
            <a:r>
              <a:rPr lang="ja-JP" alt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物価上昇</a:t>
            </a: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率0%：100万円</a:t>
            </a:r>
          </a:p>
          <a:p>
            <a:pPr algn="just">
              <a:lnSpc>
                <a:spcPts val="2640"/>
              </a:lnSpc>
            </a:pP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a:t>
            </a:r>
            <a:r>
              <a:rPr lang="ja-JP" alt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物価上昇率</a:t>
            </a: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1%：約82万円</a:t>
            </a:r>
          </a:p>
          <a:p>
            <a:pPr algn="just">
              <a:lnSpc>
                <a:spcPts val="2640"/>
              </a:lnSpc>
            </a:pP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a:t>
            </a:r>
            <a:r>
              <a:rPr lang="ja-JP" alt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物価上昇率</a:t>
            </a: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2%：約67万円</a:t>
            </a:r>
          </a:p>
          <a:p>
            <a:pPr algn="just">
              <a:lnSpc>
                <a:spcPts val="2640"/>
              </a:lnSpc>
            </a:pP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a:t>
            </a:r>
            <a:r>
              <a:rPr lang="ja-JP" alt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物価上昇率</a:t>
            </a:r>
            <a:r>
              <a:rPr lang="en-US"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3%：約55万円</a:t>
            </a:r>
            <a:endParaRPr lang="en-US" sz="2000"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endParaRPr>
          </a:p>
        </p:txBody>
      </p:sp>
      <p:sp>
        <p:nvSpPr>
          <p:cNvPr id="9" name="矢印: 上下 8">
            <a:extLst>
              <a:ext uri="{FF2B5EF4-FFF2-40B4-BE49-F238E27FC236}">
                <a16:creationId xmlns:a16="http://schemas.microsoft.com/office/drawing/2014/main" id="{A0154BC0-3D36-A5EF-0631-2FA920F0A2A3}"/>
              </a:ext>
            </a:extLst>
          </p:cNvPr>
          <p:cNvSpPr/>
          <p:nvPr/>
        </p:nvSpPr>
        <p:spPr>
          <a:xfrm>
            <a:off x="3138054" y="1988127"/>
            <a:ext cx="284019" cy="2985655"/>
          </a:xfrm>
          <a:prstGeom prst="up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BA03B0FE-ABF1-8090-1FF1-034829A20512}"/>
              </a:ext>
            </a:extLst>
          </p:cNvPr>
          <p:cNvSpPr txBox="1">
            <a:spLocks/>
          </p:cNvSpPr>
          <p:nvPr/>
        </p:nvSpPr>
        <p:spPr>
          <a:xfrm>
            <a:off x="3422073" y="3544727"/>
            <a:ext cx="4395558" cy="1136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円預金だけではインフレ負け。</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長期的な対策が必須に！</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554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695B-4874-5EC9-19A6-78F6F19EFE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C22C74-D554-A565-1B84-EBC3E710D4DC}"/>
              </a:ext>
            </a:extLst>
          </p:cNvPr>
          <p:cNvSpPr>
            <a:spLocks noGrp="1"/>
          </p:cNvSpPr>
          <p:nvPr>
            <p:ph type="title"/>
          </p:nvPr>
        </p:nvSpPr>
        <p:spPr>
          <a:xfrm>
            <a:off x="280147" y="162690"/>
            <a:ext cx="10515600" cy="457835"/>
          </a:xfrm>
        </p:spPr>
        <p:txBody>
          <a:bodyPr>
            <a:normAutofit/>
          </a:bodyPr>
          <a:lstStyle/>
          <a:p>
            <a:r>
              <a:rPr lang="en-US" altLang="ja-JP" sz="2400" b="1" dirty="0">
                <a:latin typeface="Meiryo UI" panose="020B0604030504040204" pitchFamily="50" charset="-128"/>
                <a:ea typeface="Meiryo UI" panose="020B0604030504040204" pitchFamily="50" charset="-128"/>
              </a:rPr>
              <a:t>2026</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月改正！確定拠出年金の賢い活用法</a:t>
            </a:r>
            <a:endParaRPr kumimoji="1" lang="ja-JP" altLang="en-US" sz="2400" b="1"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677587A7-22F0-F9E1-AB1E-CD8A4282D0D9}"/>
              </a:ext>
            </a:extLst>
          </p:cNvPr>
          <p:cNvCxnSpPr/>
          <p:nvPr/>
        </p:nvCxnSpPr>
        <p:spPr>
          <a:xfrm>
            <a:off x="349624" y="620525"/>
            <a:ext cx="11423276"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タイトル 1">
            <a:extLst>
              <a:ext uri="{FF2B5EF4-FFF2-40B4-BE49-F238E27FC236}">
                <a16:creationId xmlns:a16="http://schemas.microsoft.com/office/drawing/2014/main" id="{7F1296C0-070A-8237-80B9-4E08C0081A5E}"/>
              </a:ext>
            </a:extLst>
          </p:cNvPr>
          <p:cNvSpPr txBox="1">
            <a:spLocks/>
          </p:cNvSpPr>
          <p:nvPr/>
        </p:nvSpPr>
        <p:spPr>
          <a:xfrm>
            <a:off x="349624" y="799332"/>
            <a:ext cx="9521740" cy="457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資産形成は「目的」、資産運用は「手段」</a:t>
            </a:r>
            <a:endParaRPr lang="en-US" altLang="ja-JP" sz="2400" b="1" dirty="0">
              <a:latin typeface="Meiryo UI" panose="020B0604030504040204" pitchFamily="50" charset="-128"/>
              <a:ea typeface="Meiryo UI" panose="020B0604030504040204" pitchFamily="50" charset="-128"/>
            </a:endParaRPr>
          </a:p>
        </p:txBody>
      </p:sp>
      <p:sp>
        <p:nvSpPr>
          <p:cNvPr id="11" name="Rectangle 1">
            <a:extLst>
              <a:ext uri="{FF2B5EF4-FFF2-40B4-BE49-F238E27FC236}">
                <a16:creationId xmlns:a16="http://schemas.microsoft.com/office/drawing/2014/main" id="{0014B1ED-C8FD-997C-3795-ABC2E18EB363}"/>
              </a:ext>
            </a:extLst>
          </p:cNvPr>
          <p:cNvSpPr>
            <a:spLocks noChangeArrowheads="1"/>
          </p:cNvSpPr>
          <p:nvPr/>
        </p:nvSpPr>
        <p:spPr bwMode="auto">
          <a:xfrm>
            <a:off x="838200" y="2079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eiryo UI" panose="020B0604030504040204" pitchFamily="50" charset="-128"/>
              <a:ea typeface="Meiryo UI" panose="020B0604030504040204" pitchFamily="50" charset="-128"/>
            </a:endParaRPr>
          </a:p>
        </p:txBody>
      </p:sp>
      <p:sp>
        <p:nvSpPr>
          <p:cNvPr id="13" name="TextBox 18">
            <a:extLst>
              <a:ext uri="{FF2B5EF4-FFF2-40B4-BE49-F238E27FC236}">
                <a16:creationId xmlns:a16="http://schemas.microsoft.com/office/drawing/2014/main" id="{7B83A688-64DE-9C21-373F-277D54C8FC14}"/>
              </a:ext>
            </a:extLst>
          </p:cNvPr>
          <p:cNvSpPr txBox="1"/>
          <p:nvPr/>
        </p:nvSpPr>
        <p:spPr>
          <a:xfrm>
            <a:off x="-780330" y="6058668"/>
            <a:ext cx="12636554" cy="27097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a:lnSpc>
                <a:spcPts val="2462"/>
              </a:lnSpc>
              <a:spcBef>
                <a:spcPct val="0"/>
              </a:spcBef>
            </a:pPr>
            <a:r>
              <a:rPr lang="en-US" sz="1200" b="1" dirty="0" err="1">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ファイナンシャルフィールド</a:t>
            </a:r>
            <a:r>
              <a:rPr lang="en-US" sz="1200"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a:t>
            </a:r>
            <a:r>
              <a:rPr lang="en-US" sz="1200" b="1" dirty="0" err="1">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衝撃】iPhoneは実は「値上げ」していなかった</a:t>
            </a:r>
            <a:r>
              <a:rPr lang="en-US" sz="1200"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 </a:t>
            </a:r>
            <a:r>
              <a:rPr lang="en-US" sz="1200" b="1" dirty="0" err="1">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rPr>
              <a:t>円安とiPhoneの関係を解説」より作成</a:t>
            </a:r>
            <a:endParaRPr lang="en-US" sz="1200" b="1" dirty="0">
              <a:solidFill>
                <a:srgbClr val="05153E"/>
              </a:solidFill>
              <a:latin typeface="Meiryo UI" panose="020B0604030504040204" pitchFamily="50" charset="-128"/>
              <a:ea typeface="Meiryo UI" panose="020B0604030504040204" pitchFamily="50" charset="-128"/>
              <a:cs typeface="たづがね角ゴシック Info Medium"/>
              <a:sym typeface="たづがね角ゴシック Info Medium"/>
            </a:endParaRPr>
          </a:p>
        </p:txBody>
      </p:sp>
      <p:pic>
        <p:nvPicPr>
          <p:cNvPr id="14" name="table">
            <a:extLst>
              <a:ext uri="{FF2B5EF4-FFF2-40B4-BE49-F238E27FC236}">
                <a16:creationId xmlns:a16="http://schemas.microsoft.com/office/drawing/2014/main" id="{64123196-4D1B-FB3B-0BBE-637B5E971299}"/>
              </a:ext>
            </a:extLst>
          </p:cNvPr>
          <p:cNvPicPr>
            <a:picLocks noChangeAspect="1"/>
          </p:cNvPicPr>
          <p:nvPr/>
        </p:nvPicPr>
        <p:blipFill>
          <a:blip r:embed="rId3"/>
          <a:stretch>
            <a:fillRect/>
          </a:stretch>
        </p:blipFill>
        <p:spPr>
          <a:xfrm>
            <a:off x="363475" y="1583983"/>
            <a:ext cx="11492749" cy="4366598"/>
          </a:xfrm>
          <a:prstGeom prst="rect">
            <a:avLst/>
          </a:prstGeom>
        </p:spPr>
      </p:pic>
    </p:spTree>
    <p:extLst>
      <p:ext uri="{BB962C8B-B14F-4D97-AF65-F5344CB8AC3E}">
        <p14:creationId xmlns:p14="http://schemas.microsoft.com/office/powerpoint/2010/main" val="161109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8A52D-A879-B232-1298-39713ACE871C}"/>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2840B71-A354-C202-4385-C51ED9531759}"/>
              </a:ext>
            </a:extLst>
          </p:cNvPr>
          <p:cNvSpPr>
            <a:spLocks noGrp="1"/>
          </p:cNvSpPr>
          <p:nvPr>
            <p:ph type="body" idx="1"/>
          </p:nvPr>
        </p:nvSpPr>
        <p:spPr>
          <a:xfrm>
            <a:off x="380160" y="1322258"/>
            <a:ext cx="5157787" cy="401634"/>
          </a:xfrm>
        </p:spPr>
        <p:txBody>
          <a:bodyPr anchor="t">
            <a:normAutofit lnSpcReduction="10000"/>
          </a:bodyPr>
          <a:lstStyle/>
          <a:p>
            <a:pPr algn="ct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万円を</a:t>
            </a:r>
            <a:r>
              <a:rPr kumimoji="1" lang="en-US" altLang="ja-JP" dirty="0">
                <a:latin typeface="Meiryo UI" panose="020B0604030504040204" pitchFamily="50" charset="-128"/>
                <a:ea typeface="Meiryo UI" panose="020B0604030504040204" pitchFamily="50" charset="-128"/>
              </a:rPr>
              <a:t>20</a:t>
            </a:r>
            <a:r>
              <a:rPr kumimoji="1" lang="ja-JP" altLang="en-US" dirty="0">
                <a:latin typeface="Meiryo UI" panose="020B0604030504040204" pitchFamily="50" charset="-128"/>
                <a:ea typeface="Meiryo UI" panose="020B0604030504040204" pitchFamily="50" charset="-128"/>
              </a:rPr>
              <a:t>年間コツコツ積み立てると</a:t>
            </a:r>
          </a:p>
        </p:txBody>
      </p:sp>
      <p:sp>
        <p:nvSpPr>
          <p:cNvPr id="5" name="テキスト プレースホルダー 4">
            <a:extLst>
              <a:ext uri="{FF2B5EF4-FFF2-40B4-BE49-F238E27FC236}">
                <a16:creationId xmlns:a16="http://schemas.microsoft.com/office/drawing/2014/main" id="{BF1E6272-5D4D-F9BF-961C-503A78976F09}"/>
              </a:ext>
            </a:extLst>
          </p:cNvPr>
          <p:cNvSpPr>
            <a:spLocks noGrp="1"/>
          </p:cNvSpPr>
          <p:nvPr>
            <p:ph type="body" sz="quarter" idx="3"/>
          </p:nvPr>
        </p:nvSpPr>
        <p:spPr>
          <a:xfrm>
            <a:off x="6169023" y="1327692"/>
            <a:ext cx="5682317" cy="401633"/>
          </a:xfrm>
        </p:spPr>
        <p:txBody>
          <a:bodyPr anchor="t">
            <a:normAutofit lnSpcReduction="10000"/>
          </a:bodyPr>
          <a:lstStyle/>
          <a:p>
            <a:pPr algn="ctr"/>
            <a:r>
              <a:rPr kumimoji="1" lang="ja-JP" altLang="en-US" dirty="0">
                <a:latin typeface="Meiryo UI" panose="020B0604030504040204" pitchFamily="50" charset="-128"/>
                <a:ea typeface="Meiryo UI" panose="020B0604030504040204" pitchFamily="50" charset="-128"/>
              </a:rPr>
              <a:t>公的年金も分散投資でリターン向上</a:t>
            </a:r>
          </a:p>
        </p:txBody>
      </p:sp>
      <p:sp>
        <p:nvSpPr>
          <p:cNvPr id="7" name="タイトル 1">
            <a:extLst>
              <a:ext uri="{FF2B5EF4-FFF2-40B4-BE49-F238E27FC236}">
                <a16:creationId xmlns:a16="http://schemas.microsoft.com/office/drawing/2014/main" id="{B674CC62-EC8C-7E53-27D2-EF55930FBF3D}"/>
              </a:ext>
            </a:extLst>
          </p:cNvPr>
          <p:cNvSpPr>
            <a:spLocks noGrp="1"/>
          </p:cNvSpPr>
          <p:nvPr>
            <p:ph type="title"/>
          </p:nvPr>
        </p:nvSpPr>
        <p:spPr>
          <a:xfrm>
            <a:off x="280147" y="162690"/>
            <a:ext cx="10515600" cy="457835"/>
          </a:xfrm>
        </p:spPr>
        <p:txBody>
          <a:bodyPr>
            <a:normAutofit/>
          </a:bodyPr>
          <a:lstStyle/>
          <a:p>
            <a:r>
              <a:rPr lang="en-US" altLang="ja-JP" sz="2400" b="1" dirty="0">
                <a:latin typeface="Meiryo UI" panose="020B0604030504040204" pitchFamily="50" charset="-128"/>
                <a:ea typeface="Meiryo UI" panose="020B0604030504040204" pitchFamily="50" charset="-128"/>
              </a:rPr>
              <a:t>2026</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月改正！確定拠出年金の賢い活用法</a:t>
            </a:r>
            <a:endParaRPr kumimoji="1" lang="ja-JP" altLang="en-US" sz="2400" b="1"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9C7B5CB9-2BF1-7FED-4607-D169F7E31824}"/>
              </a:ext>
            </a:extLst>
          </p:cNvPr>
          <p:cNvCxnSpPr/>
          <p:nvPr/>
        </p:nvCxnSpPr>
        <p:spPr>
          <a:xfrm>
            <a:off x="349624" y="620525"/>
            <a:ext cx="11423276"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タイトル 1">
            <a:extLst>
              <a:ext uri="{FF2B5EF4-FFF2-40B4-BE49-F238E27FC236}">
                <a16:creationId xmlns:a16="http://schemas.microsoft.com/office/drawing/2014/main" id="{55852E58-3EDC-1127-AF95-B8DC05C32908}"/>
              </a:ext>
            </a:extLst>
          </p:cNvPr>
          <p:cNvSpPr txBox="1">
            <a:spLocks/>
          </p:cNvSpPr>
          <p:nvPr/>
        </p:nvSpPr>
        <p:spPr>
          <a:xfrm>
            <a:off x="5787483" y="6248400"/>
            <a:ext cx="6404517" cy="284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1200" b="1" dirty="0">
                <a:latin typeface="Meiryo UI" panose="020B0604030504040204" pitchFamily="50" charset="-128"/>
                <a:ea typeface="Meiryo UI" panose="020B0604030504040204" pitchFamily="50" charset="-128"/>
              </a:rPr>
              <a:t>橋本尚・山田善隆</a:t>
            </a:r>
            <a:r>
              <a:rPr lang="en-US" altLang="ja-JP" sz="1200" b="1" dirty="0">
                <a:latin typeface="Meiryo UI" panose="020B0604030504040204" pitchFamily="50" charset="-128"/>
                <a:ea typeface="Meiryo UI" panose="020B0604030504040204" pitchFamily="50" charset="-128"/>
              </a:rPr>
              <a:t>『IFRS</a:t>
            </a:r>
            <a:r>
              <a:rPr lang="ja-JP" altLang="en-US" sz="1200" b="1" dirty="0">
                <a:latin typeface="Meiryo UI" panose="020B0604030504040204" pitchFamily="50" charset="-128"/>
                <a:ea typeface="Meiryo UI" panose="020B0604030504040204" pitchFamily="50" charset="-128"/>
              </a:rPr>
              <a:t>会計学基本テキスト 第</a:t>
            </a:r>
            <a:r>
              <a:rPr lang="en-US" altLang="ja-JP"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版</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より作成</a:t>
            </a:r>
            <a:endParaRPr lang="en-US" altLang="ja-JP" sz="1200" b="1" dirty="0">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id="{919CD41E-C1F3-B02D-5E8B-1C9DBE49C794}"/>
              </a:ext>
            </a:extLst>
          </p:cNvPr>
          <p:cNvSpPr txBox="1">
            <a:spLocks/>
          </p:cNvSpPr>
          <p:nvPr/>
        </p:nvSpPr>
        <p:spPr>
          <a:xfrm>
            <a:off x="349624" y="799332"/>
            <a:ext cx="7492626" cy="457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資産運用のキーワードは</a:t>
            </a:r>
            <a:r>
              <a:rPr lang="ja-JP" altLang="en-US" sz="2400" b="1" dirty="0">
                <a:solidFill>
                  <a:srgbClr val="FF0000"/>
                </a:solidFill>
                <a:latin typeface="Meiryo UI" panose="020B0604030504040204" pitchFamily="50" charset="-128"/>
                <a:ea typeface="Meiryo UI" panose="020B0604030504040204" pitchFamily="50" charset="-128"/>
              </a:rPr>
              <a:t>「長期」「積立」「分散」</a:t>
            </a:r>
            <a:r>
              <a:rPr lang="ja-JP" altLang="en-US" sz="2400" b="1" dirty="0">
                <a:latin typeface="Meiryo UI" panose="020B0604030504040204" pitchFamily="50" charset="-128"/>
                <a:ea typeface="Meiryo UI" panose="020B0604030504040204" pitchFamily="50" charset="-128"/>
              </a:rPr>
              <a:t>投資</a:t>
            </a:r>
            <a:endParaRPr lang="en-US" altLang="ja-JP" sz="2400" b="1" dirty="0">
              <a:latin typeface="Meiryo UI" panose="020B0604030504040204" pitchFamily="50" charset="-128"/>
              <a:ea typeface="Meiryo UI" panose="020B0604030504040204" pitchFamily="50" charset="-128"/>
            </a:endParaRPr>
          </a:p>
        </p:txBody>
      </p:sp>
      <p:sp>
        <p:nvSpPr>
          <p:cNvPr id="20" name="Freeform 20">
            <a:extLst>
              <a:ext uri="{FF2B5EF4-FFF2-40B4-BE49-F238E27FC236}">
                <a16:creationId xmlns:a16="http://schemas.microsoft.com/office/drawing/2014/main" id="{F1CDEDD1-9F98-23D7-CF7A-85F6340F1330}"/>
              </a:ext>
            </a:extLst>
          </p:cNvPr>
          <p:cNvSpPr/>
          <p:nvPr/>
        </p:nvSpPr>
        <p:spPr>
          <a:xfrm>
            <a:off x="577890" y="1788984"/>
            <a:ext cx="4762273" cy="4269684"/>
          </a:xfrm>
          <a:custGeom>
            <a:avLst/>
            <a:gdLst/>
            <a:ahLst/>
            <a:cxnLst/>
            <a:rect l="l" t="t" r="r" b="b"/>
            <a:pathLst>
              <a:path w="7525316" h="5480296">
                <a:moveTo>
                  <a:pt x="0" y="0"/>
                </a:moveTo>
                <a:lnTo>
                  <a:pt x="7525316" y="0"/>
                </a:lnTo>
                <a:lnTo>
                  <a:pt x="7525316" y="5480296"/>
                </a:lnTo>
                <a:lnTo>
                  <a:pt x="0" y="5480296"/>
                </a:lnTo>
                <a:lnTo>
                  <a:pt x="0" y="0"/>
                </a:lnTo>
                <a:close/>
              </a:path>
            </a:pathLst>
          </a:custGeom>
          <a:blipFill>
            <a:blip r:embed="rId3"/>
            <a:stretch>
              <a:fillRect/>
            </a:stretch>
          </a:blipFill>
        </p:spPr>
        <p:txBody>
          <a:bodyPr/>
          <a:lstStyle/>
          <a:p>
            <a:endParaRPr lang="ja-JP" altLang="en-US"/>
          </a:p>
        </p:txBody>
      </p:sp>
      <p:pic>
        <p:nvPicPr>
          <p:cNvPr id="21" name="table">
            <a:extLst>
              <a:ext uri="{FF2B5EF4-FFF2-40B4-BE49-F238E27FC236}">
                <a16:creationId xmlns:a16="http://schemas.microsoft.com/office/drawing/2014/main" id="{A9F8E4CB-ABED-C976-7698-E395C6C6E8B8}"/>
              </a:ext>
            </a:extLst>
          </p:cNvPr>
          <p:cNvPicPr>
            <a:picLocks noChangeAspect="1"/>
          </p:cNvPicPr>
          <p:nvPr/>
        </p:nvPicPr>
        <p:blipFill>
          <a:blip r:embed="rId4"/>
          <a:stretch>
            <a:fillRect/>
          </a:stretch>
        </p:blipFill>
        <p:spPr>
          <a:xfrm>
            <a:off x="6169024" y="1788984"/>
            <a:ext cx="5762037" cy="2461609"/>
          </a:xfrm>
          <a:prstGeom prst="rect">
            <a:avLst/>
          </a:prstGeom>
        </p:spPr>
      </p:pic>
      <p:sp>
        <p:nvSpPr>
          <p:cNvPr id="22" name="Freeform 21">
            <a:extLst>
              <a:ext uri="{FF2B5EF4-FFF2-40B4-BE49-F238E27FC236}">
                <a16:creationId xmlns:a16="http://schemas.microsoft.com/office/drawing/2014/main" id="{76EA4719-315C-90DE-576E-668708BF727F}"/>
              </a:ext>
            </a:extLst>
          </p:cNvPr>
          <p:cNvSpPr/>
          <p:nvPr/>
        </p:nvSpPr>
        <p:spPr>
          <a:xfrm>
            <a:off x="6144792" y="4304945"/>
            <a:ext cx="5810499" cy="1816797"/>
          </a:xfrm>
          <a:custGeom>
            <a:avLst/>
            <a:gdLst/>
            <a:ahLst/>
            <a:cxnLst/>
            <a:rect l="l" t="t" r="r" b="b"/>
            <a:pathLst>
              <a:path w="7251830" h="2311521">
                <a:moveTo>
                  <a:pt x="0" y="0"/>
                </a:moveTo>
                <a:lnTo>
                  <a:pt x="7251830" y="0"/>
                </a:lnTo>
                <a:lnTo>
                  <a:pt x="7251830" y="2311521"/>
                </a:lnTo>
                <a:lnTo>
                  <a:pt x="0" y="2311521"/>
                </a:lnTo>
                <a:lnTo>
                  <a:pt x="0" y="0"/>
                </a:lnTo>
                <a:close/>
              </a:path>
            </a:pathLst>
          </a:custGeom>
          <a:blipFill>
            <a:blip r:embed="rId5"/>
            <a:stretch>
              <a:fillRect/>
            </a:stretch>
          </a:blipFill>
        </p:spPr>
        <p:txBody>
          <a:bodyPr/>
          <a:lstStyle/>
          <a:p>
            <a:endParaRPr lang="ja-JP" altLang="en-US"/>
          </a:p>
        </p:txBody>
      </p:sp>
    </p:spTree>
    <p:extLst>
      <p:ext uri="{BB962C8B-B14F-4D97-AF65-F5344CB8AC3E}">
        <p14:creationId xmlns:p14="http://schemas.microsoft.com/office/powerpoint/2010/main" val="257780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A3A1-12B4-33E0-29E3-59F540D420E2}"/>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612C9F5-26C6-C337-E599-A653FC1350CC}"/>
              </a:ext>
            </a:extLst>
          </p:cNvPr>
          <p:cNvSpPr>
            <a:spLocks noGrp="1"/>
          </p:cNvSpPr>
          <p:nvPr>
            <p:ph type="body" idx="1"/>
          </p:nvPr>
        </p:nvSpPr>
        <p:spPr>
          <a:xfrm>
            <a:off x="380160" y="1322258"/>
            <a:ext cx="5157787" cy="401634"/>
          </a:xfrm>
        </p:spPr>
        <p:txBody>
          <a:bodyPr anchor="t">
            <a:normAutofit lnSpcReduction="10000"/>
          </a:bodyPr>
          <a:lstStyle/>
          <a:p>
            <a:pPr algn="ct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万円を</a:t>
            </a:r>
            <a:r>
              <a:rPr kumimoji="1" lang="en-US" altLang="ja-JP" dirty="0">
                <a:latin typeface="Meiryo UI" panose="020B0604030504040204" pitchFamily="50" charset="-128"/>
                <a:ea typeface="Meiryo UI" panose="020B0604030504040204" pitchFamily="50" charset="-128"/>
              </a:rPr>
              <a:t>20</a:t>
            </a:r>
            <a:r>
              <a:rPr kumimoji="1" lang="ja-JP" altLang="en-US" dirty="0">
                <a:latin typeface="Meiryo UI" panose="020B0604030504040204" pitchFamily="50" charset="-128"/>
                <a:ea typeface="Meiryo UI" panose="020B0604030504040204" pitchFamily="50" charset="-128"/>
              </a:rPr>
              <a:t>年間コツコツ積み立てると</a:t>
            </a:r>
          </a:p>
        </p:txBody>
      </p:sp>
      <p:sp>
        <p:nvSpPr>
          <p:cNvPr id="5" name="テキスト プレースホルダー 4">
            <a:extLst>
              <a:ext uri="{FF2B5EF4-FFF2-40B4-BE49-F238E27FC236}">
                <a16:creationId xmlns:a16="http://schemas.microsoft.com/office/drawing/2014/main" id="{CBE48C5E-737D-3A94-5340-F1708D9487EB}"/>
              </a:ext>
            </a:extLst>
          </p:cNvPr>
          <p:cNvSpPr>
            <a:spLocks noGrp="1"/>
          </p:cNvSpPr>
          <p:nvPr>
            <p:ph type="body" sz="quarter" idx="3"/>
          </p:nvPr>
        </p:nvSpPr>
        <p:spPr>
          <a:xfrm>
            <a:off x="6169023" y="1327692"/>
            <a:ext cx="5682317" cy="401633"/>
          </a:xfrm>
        </p:spPr>
        <p:txBody>
          <a:bodyPr anchor="t">
            <a:normAutofit lnSpcReduction="10000"/>
          </a:bodyPr>
          <a:lstStyle/>
          <a:p>
            <a:pPr algn="ctr"/>
            <a:r>
              <a:rPr kumimoji="1" lang="ja-JP" altLang="en-US" dirty="0">
                <a:latin typeface="Meiryo UI" panose="020B0604030504040204" pitchFamily="50" charset="-128"/>
                <a:ea typeface="Meiryo UI" panose="020B0604030504040204" pitchFamily="50" charset="-128"/>
              </a:rPr>
              <a:t>公的年金も分散投資でリターン向上</a:t>
            </a:r>
          </a:p>
        </p:txBody>
      </p:sp>
      <p:sp>
        <p:nvSpPr>
          <p:cNvPr id="7" name="タイトル 1">
            <a:extLst>
              <a:ext uri="{FF2B5EF4-FFF2-40B4-BE49-F238E27FC236}">
                <a16:creationId xmlns:a16="http://schemas.microsoft.com/office/drawing/2014/main" id="{40AA59A4-0199-6F42-42EB-3BDC1CF132A7}"/>
              </a:ext>
            </a:extLst>
          </p:cNvPr>
          <p:cNvSpPr>
            <a:spLocks noGrp="1"/>
          </p:cNvSpPr>
          <p:nvPr>
            <p:ph type="title"/>
          </p:nvPr>
        </p:nvSpPr>
        <p:spPr>
          <a:xfrm>
            <a:off x="280147" y="162690"/>
            <a:ext cx="10515600" cy="457835"/>
          </a:xfrm>
        </p:spPr>
        <p:txBody>
          <a:bodyPr>
            <a:normAutofit/>
          </a:bodyPr>
          <a:lstStyle/>
          <a:p>
            <a:r>
              <a:rPr lang="en-US" altLang="ja-JP" sz="2400" b="1" dirty="0">
                <a:latin typeface="Meiryo UI" panose="020B0604030504040204" pitchFamily="50" charset="-128"/>
                <a:ea typeface="Meiryo UI" panose="020B0604030504040204" pitchFamily="50" charset="-128"/>
              </a:rPr>
              <a:t>2026</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月改正！確定拠出年金の賢い活用法</a:t>
            </a:r>
            <a:endParaRPr kumimoji="1" lang="ja-JP" altLang="en-US" sz="2400" b="1"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943BE878-CDF0-D1AC-7F5F-14754C3496DA}"/>
              </a:ext>
            </a:extLst>
          </p:cNvPr>
          <p:cNvCxnSpPr/>
          <p:nvPr/>
        </p:nvCxnSpPr>
        <p:spPr>
          <a:xfrm>
            <a:off x="349624" y="620525"/>
            <a:ext cx="11423276"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タイトル 1">
            <a:extLst>
              <a:ext uri="{FF2B5EF4-FFF2-40B4-BE49-F238E27FC236}">
                <a16:creationId xmlns:a16="http://schemas.microsoft.com/office/drawing/2014/main" id="{9C148FAD-0BE7-7F6B-D51D-EF5779B270E8}"/>
              </a:ext>
            </a:extLst>
          </p:cNvPr>
          <p:cNvSpPr txBox="1">
            <a:spLocks/>
          </p:cNvSpPr>
          <p:nvPr/>
        </p:nvSpPr>
        <p:spPr>
          <a:xfrm>
            <a:off x="5787483" y="6248400"/>
            <a:ext cx="6404517" cy="284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1200" b="1" dirty="0">
                <a:latin typeface="Meiryo UI" panose="020B0604030504040204" pitchFamily="50" charset="-128"/>
                <a:ea typeface="Meiryo UI" panose="020B0604030504040204" pitchFamily="50" charset="-128"/>
              </a:rPr>
              <a:t>橋本尚・山田善隆</a:t>
            </a:r>
            <a:r>
              <a:rPr lang="en-US" altLang="ja-JP" sz="1200" b="1" dirty="0">
                <a:latin typeface="Meiryo UI" panose="020B0604030504040204" pitchFamily="50" charset="-128"/>
                <a:ea typeface="Meiryo UI" panose="020B0604030504040204" pitchFamily="50" charset="-128"/>
              </a:rPr>
              <a:t>『IFRS</a:t>
            </a:r>
            <a:r>
              <a:rPr lang="ja-JP" altLang="en-US" sz="1200" b="1" dirty="0">
                <a:latin typeface="Meiryo UI" panose="020B0604030504040204" pitchFamily="50" charset="-128"/>
                <a:ea typeface="Meiryo UI" panose="020B0604030504040204" pitchFamily="50" charset="-128"/>
              </a:rPr>
              <a:t>会計学基本テキスト 第</a:t>
            </a:r>
            <a:r>
              <a:rPr lang="en-US" altLang="ja-JP"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版</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より作成</a:t>
            </a:r>
            <a:endParaRPr lang="en-US" altLang="ja-JP" sz="1200" b="1" dirty="0">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id="{F3BDDEDA-DC01-608A-874B-66AEE7F04246}"/>
              </a:ext>
            </a:extLst>
          </p:cNvPr>
          <p:cNvSpPr txBox="1">
            <a:spLocks/>
          </p:cNvSpPr>
          <p:nvPr/>
        </p:nvSpPr>
        <p:spPr>
          <a:xfrm>
            <a:off x="349624" y="799332"/>
            <a:ext cx="7492626" cy="457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確定拠出年金</a:t>
            </a:r>
            <a:endParaRPr lang="en-US" altLang="ja-JP" sz="24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4431D68-8B10-1A84-2202-544406889D97}"/>
              </a:ext>
            </a:extLst>
          </p:cNvPr>
          <p:cNvPicPr>
            <a:picLocks noChangeAspect="1"/>
          </p:cNvPicPr>
          <p:nvPr/>
        </p:nvPicPr>
        <p:blipFill>
          <a:blip r:embed="rId3"/>
          <a:stretch>
            <a:fillRect/>
          </a:stretch>
        </p:blipFill>
        <p:spPr>
          <a:xfrm>
            <a:off x="831287" y="799332"/>
            <a:ext cx="7492626" cy="5703109"/>
          </a:xfrm>
          <a:prstGeom prst="rect">
            <a:avLst/>
          </a:prstGeom>
        </p:spPr>
      </p:pic>
    </p:spTree>
    <p:extLst>
      <p:ext uri="{BB962C8B-B14F-4D97-AF65-F5344CB8AC3E}">
        <p14:creationId xmlns:p14="http://schemas.microsoft.com/office/powerpoint/2010/main" val="188283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1782-D06C-DF6A-9727-9C0D06B306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44523B-4FB7-972F-3887-EC4D2818E019}"/>
              </a:ext>
            </a:extLst>
          </p:cNvPr>
          <p:cNvSpPr>
            <a:spLocks noGrp="1"/>
          </p:cNvSpPr>
          <p:nvPr>
            <p:ph type="title"/>
          </p:nvPr>
        </p:nvSpPr>
        <p:spPr>
          <a:xfrm>
            <a:off x="280147" y="162690"/>
            <a:ext cx="10515600" cy="457835"/>
          </a:xfrm>
        </p:spPr>
        <p:txBody>
          <a:bodyPr>
            <a:normAutofit/>
          </a:bodyPr>
          <a:lstStyle/>
          <a:p>
            <a:r>
              <a:rPr lang="en-US" altLang="ja-JP" sz="2400" b="1" dirty="0">
                <a:latin typeface="Meiryo UI" panose="020B0604030504040204" pitchFamily="50" charset="-128"/>
                <a:ea typeface="Meiryo UI" panose="020B0604030504040204" pitchFamily="50" charset="-128"/>
              </a:rPr>
              <a:t>2026</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月改正！確定拠出年金の賢い活用法</a:t>
            </a:r>
            <a:endParaRPr kumimoji="1" lang="ja-JP" altLang="en-US" sz="2400" b="1"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1B110381-E8E9-6A98-7413-702D6CB05059}"/>
              </a:ext>
            </a:extLst>
          </p:cNvPr>
          <p:cNvCxnSpPr/>
          <p:nvPr/>
        </p:nvCxnSpPr>
        <p:spPr>
          <a:xfrm>
            <a:off x="349624" y="620525"/>
            <a:ext cx="11423276"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タイトル 1">
            <a:extLst>
              <a:ext uri="{FF2B5EF4-FFF2-40B4-BE49-F238E27FC236}">
                <a16:creationId xmlns:a16="http://schemas.microsoft.com/office/drawing/2014/main" id="{9C84B0F1-A415-51DE-CF3B-18762188033A}"/>
              </a:ext>
            </a:extLst>
          </p:cNvPr>
          <p:cNvSpPr txBox="1">
            <a:spLocks/>
          </p:cNvSpPr>
          <p:nvPr/>
        </p:nvSpPr>
        <p:spPr>
          <a:xfrm>
            <a:off x="349624" y="799332"/>
            <a:ext cx="5997388" cy="457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改正ポイントは</a:t>
            </a:r>
            <a:endParaRPr lang="en-US" altLang="ja-JP" sz="2400" b="1" dirty="0">
              <a:latin typeface="Meiryo UI" panose="020B0604030504040204" pitchFamily="50" charset="-128"/>
              <a:ea typeface="Meiryo UI" panose="020B0604030504040204" pitchFamily="50" charset="-128"/>
            </a:endParaRPr>
          </a:p>
        </p:txBody>
      </p:sp>
      <p:sp>
        <p:nvSpPr>
          <p:cNvPr id="11" name="Rectangle 1">
            <a:extLst>
              <a:ext uri="{FF2B5EF4-FFF2-40B4-BE49-F238E27FC236}">
                <a16:creationId xmlns:a16="http://schemas.microsoft.com/office/drawing/2014/main" id="{6FA2A4BC-1422-E1D2-1976-F58D7B2B2AEC}"/>
              </a:ext>
            </a:extLst>
          </p:cNvPr>
          <p:cNvSpPr>
            <a:spLocks noChangeArrowheads="1"/>
          </p:cNvSpPr>
          <p:nvPr/>
        </p:nvSpPr>
        <p:spPr bwMode="auto">
          <a:xfrm>
            <a:off x="905098" y="6019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eiryo UI" panose="020B0604030504040204" pitchFamily="50" charset="-128"/>
              <a:ea typeface="Meiryo UI" panose="020B0604030504040204" pitchFamily="50" charset="-128"/>
            </a:endParaRPr>
          </a:p>
        </p:txBody>
      </p:sp>
      <p:sp>
        <p:nvSpPr>
          <p:cNvPr id="60" name="Freeform 8">
            <a:extLst>
              <a:ext uri="{FF2B5EF4-FFF2-40B4-BE49-F238E27FC236}">
                <a16:creationId xmlns:a16="http://schemas.microsoft.com/office/drawing/2014/main" id="{E3CA6597-F1B3-C7DE-1489-EC9A04D71694}"/>
              </a:ext>
            </a:extLst>
          </p:cNvPr>
          <p:cNvSpPr/>
          <p:nvPr/>
        </p:nvSpPr>
        <p:spPr>
          <a:xfrm>
            <a:off x="3258082" y="1563629"/>
            <a:ext cx="462213" cy="462213"/>
          </a:xfrm>
          <a:custGeom>
            <a:avLst/>
            <a:gdLst/>
            <a:ahLst/>
            <a:cxnLst/>
            <a:rect l="l" t="t" r="r" b="b"/>
            <a:pathLst>
              <a:path w="462213" h="462213">
                <a:moveTo>
                  <a:pt x="0" y="0"/>
                </a:moveTo>
                <a:lnTo>
                  <a:pt x="462213" y="0"/>
                </a:lnTo>
                <a:lnTo>
                  <a:pt x="462213" y="462213"/>
                </a:lnTo>
                <a:lnTo>
                  <a:pt x="0" y="4622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61" name="Freeform 9">
            <a:extLst>
              <a:ext uri="{FF2B5EF4-FFF2-40B4-BE49-F238E27FC236}">
                <a16:creationId xmlns:a16="http://schemas.microsoft.com/office/drawing/2014/main" id="{E4D5DF2E-8891-F194-CA6C-C3BC3F495918}"/>
              </a:ext>
            </a:extLst>
          </p:cNvPr>
          <p:cNvSpPr/>
          <p:nvPr/>
        </p:nvSpPr>
        <p:spPr>
          <a:xfrm>
            <a:off x="3248284" y="5519851"/>
            <a:ext cx="462213" cy="462213"/>
          </a:xfrm>
          <a:custGeom>
            <a:avLst/>
            <a:gdLst/>
            <a:ahLst/>
            <a:cxnLst/>
            <a:rect l="l" t="t" r="r" b="b"/>
            <a:pathLst>
              <a:path w="462213" h="462213">
                <a:moveTo>
                  <a:pt x="0" y="0"/>
                </a:moveTo>
                <a:lnTo>
                  <a:pt x="462213" y="0"/>
                </a:lnTo>
                <a:lnTo>
                  <a:pt x="462213" y="462213"/>
                </a:lnTo>
                <a:lnTo>
                  <a:pt x="0" y="4622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62" name="TextBox 10">
            <a:extLst>
              <a:ext uri="{FF2B5EF4-FFF2-40B4-BE49-F238E27FC236}">
                <a16:creationId xmlns:a16="http://schemas.microsoft.com/office/drawing/2014/main" id="{1AE4EC12-3CDA-46B3-B14A-C34157613D8F}"/>
              </a:ext>
            </a:extLst>
          </p:cNvPr>
          <p:cNvSpPr txBox="1"/>
          <p:nvPr/>
        </p:nvSpPr>
        <p:spPr>
          <a:xfrm>
            <a:off x="3787779" y="1538473"/>
            <a:ext cx="3285968" cy="372794"/>
          </a:xfrm>
          <a:prstGeom prst="rect">
            <a:avLst/>
          </a:prstGeom>
        </p:spPr>
        <p:txBody>
          <a:bodyPr wrap="square" lIns="0" tIns="0" rIns="0" bIns="0" rtlCol="0" anchor="t">
            <a:spAutoFit/>
          </a:bodyPr>
          <a:lstStyle/>
          <a:p>
            <a:pPr algn="l">
              <a:lnSpc>
                <a:spcPts val="3434"/>
              </a:lnSpc>
            </a:pPr>
            <a:r>
              <a:rPr lang="en-US" b="1" spc="-264" dirty="0" err="1">
                <a:solidFill>
                  <a:srgbClr val="000000"/>
                </a:solidFill>
                <a:latin typeface="Meiryo UI" panose="020B0604030504040204" pitchFamily="50" charset="-128"/>
                <a:ea typeface="Meiryo UI" panose="020B0604030504040204" pitchFamily="50" charset="-128"/>
                <a:cs typeface="Zen Maru Gothic Medium"/>
                <a:sym typeface="Zen Maru Gothic Medium"/>
              </a:rPr>
              <a:t>マッチング拠出は事業主掛金の額</a:t>
            </a:r>
            <a:r>
              <a:rPr lang="ja-JP" altLang="en-US" b="1" spc="-264" dirty="0">
                <a:solidFill>
                  <a:srgbClr val="000000"/>
                </a:solidFill>
                <a:latin typeface="Meiryo UI" panose="020B0604030504040204" pitchFamily="50" charset="-128"/>
                <a:ea typeface="Meiryo UI" panose="020B0604030504040204" pitchFamily="50" charset="-128"/>
                <a:cs typeface="Zen Maru Gothic Medium"/>
                <a:sym typeface="Zen Maru Gothic Medium"/>
              </a:rPr>
              <a:t>まで</a:t>
            </a:r>
            <a:endParaRPr lang="en-US" b="1" spc="-264" dirty="0">
              <a:solidFill>
                <a:srgbClr val="000000"/>
              </a:solidFill>
              <a:latin typeface="Meiryo UI" panose="020B0604030504040204" pitchFamily="50" charset="-128"/>
              <a:ea typeface="Meiryo UI" panose="020B0604030504040204" pitchFamily="50" charset="-128"/>
              <a:cs typeface="Zen Maru Gothic Medium"/>
              <a:sym typeface="Zen Maru Gothic Medium"/>
            </a:endParaRPr>
          </a:p>
        </p:txBody>
      </p:sp>
      <p:grpSp>
        <p:nvGrpSpPr>
          <p:cNvPr id="63" name="Group 11">
            <a:extLst>
              <a:ext uri="{FF2B5EF4-FFF2-40B4-BE49-F238E27FC236}">
                <a16:creationId xmlns:a16="http://schemas.microsoft.com/office/drawing/2014/main" id="{E66E71FA-8FA1-078F-6647-06DEB87144C8}"/>
              </a:ext>
            </a:extLst>
          </p:cNvPr>
          <p:cNvGrpSpPr/>
          <p:nvPr/>
        </p:nvGrpSpPr>
        <p:grpSpPr>
          <a:xfrm>
            <a:off x="6782591" y="1538473"/>
            <a:ext cx="668879" cy="453154"/>
            <a:chOff x="0" y="0"/>
            <a:chExt cx="812800" cy="950563"/>
          </a:xfrm>
        </p:grpSpPr>
        <p:sp>
          <p:nvSpPr>
            <p:cNvPr id="64" name="Freeform 12">
              <a:extLst>
                <a:ext uri="{FF2B5EF4-FFF2-40B4-BE49-F238E27FC236}">
                  <a16:creationId xmlns:a16="http://schemas.microsoft.com/office/drawing/2014/main" id="{4328B34C-F296-EE16-DFC5-77D00973F762}"/>
                </a:ext>
              </a:extLst>
            </p:cNvPr>
            <p:cNvSpPr/>
            <p:nvPr/>
          </p:nvSpPr>
          <p:spPr>
            <a:xfrm>
              <a:off x="0" y="0"/>
              <a:ext cx="812800" cy="950563"/>
            </a:xfrm>
            <a:custGeom>
              <a:avLst/>
              <a:gdLst/>
              <a:ahLst/>
              <a:cxnLst/>
              <a:rect l="l" t="t" r="r" b="b"/>
              <a:pathLst>
                <a:path w="812800" h="950563">
                  <a:moveTo>
                    <a:pt x="812800" y="475282"/>
                  </a:moveTo>
                  <a:lnTo>
                    <a:pt x="406400" y="0"/>
                  </a:lnTo>
                  <a:lnTo>
                    <a:pt x="406400" y="203200"/>
                  </a:lnTo>
                  <a:lnTo>
                    <a:pt x="0" y="203200"/>
                  </a:lnTo>
                  <a:lnTo>
                    <a:pt x="0" y="747363"/>
                  </a:lnTo>
                  <a:lnTo>
                    <a:pt x="406400" y="747363"/>
                  </a:lnTo>
                  <a:lnTo>
                    <a:pt x="406400" y="950563"/>
                  </a:lnTo>
                  <a:lnTo>
                    <a:pt x="812800" y="475282"/>
                  </a:lnTo>
                  <a:close/>
                </a:path>
              </a:pathLst>
            </a:custGeom>
            <a:solidFill>
              <a:srgbClr val="D9D9D9"/>
            </a:solidFill>
          </p:spPr>
          <p:txBody>
            <a:bodyPr/>
            <a:lstStyle/>
            <a:p>
              <a:endParaRPr lang="ja-JP" altLang="en-US">
                <a:latin typeface="Meiryo UI" panose="020B0604030504040204" pitchFamily="50" charset="-128"/>
                <a:ea typeface="Meiryo UI" panose="020B0604030504040204" pitchFamily="50" charset="-128"/>
              </a:endParaRPr>
            </a:p>
          </p:txBody>
        </p:sp>
        <p:sp>
          <p:nvSpPr>
            <p:cNvPr id="65" name="TextBox 13">
              <a:extLst>
                <a:ext uri="{FF2B5EF4-FFF2-40B4-BE49-F238E27FC236}">
                  <a16:creationId xmlns:a16="http://schemas.microsoft.com/office/drawing/2014/main" id="{54E35585-13F2-94E9-0068-05E4370C464F}"/>
                </a:ext>
              </a:extLst>
            </p:cNvPr>
            <p:cNvSpPr txBox="1"/>
            <p:nvPr/>
          </p:nvSpPr>
          <p:spPr>
            <a:xfrm>
              <a:off x="0" y="174625"/>
              <a:ext cx="711200" cy="572738"/>
            </a:xfrm>
            <a:prstGeom prst="rect">
              <a:avLst/>
            </a:prstGeom>
          </p:spPr>
          <p:txBody>
            <a:bodyPr lIns="50800" tIns="50800" rIns="50800" bIns="50800" rtlCol="0" anchor="ctr"/>
            <a:lstStyle/>
            <a:p>
              <a:pPr algn="ctr">
                <a:lnSpc>
                  <a:spcPts val="1866"/>
                </a:lnSpc>
              </a:pPr>
              <a:endParaRPr>
                <a:latin typeface="Meiryo UI" panose="020B0604030504040204" pitchFamily="50" charset="-128"/>
                <a:ea typeface="Meiryo UI" panose="020B0604030504040204" pitchFamily="50" charset="-128"/>
              </a:endParaRPr>
            </a:p>
          </p:txBody>
        </p:sp>
      </p:grpSp>
      <p:sp>
        <p:nvSpPr>
          <p:cNvPr id="66" name="Freeform 14">
            <a:extLst>
              <a:ext uri="{FF2B5EF4-FFF2-40B4-BE49-F238E27FC236}">
                <a16:creationId xmlns:a16="http://schemas.microsoft.com/office/drawing/2014/main" id="{FD11292A-6F97-31A9-08AE-E8073FA118C4}"/>
              </a:ext>
            </a:extLst>
          </p:cNvPr>
          <p:cNvSpPr/>
          <p:nvPr/>
        </p:nvSpPr>
        <p:spPr>
          <a:xfrm>
            <a:off x="7555042" y="1520432"/>
            <a:ext cx="462213" cy="462213"/>
          </a:xfrm>
          <a:custGeom>
            <a:avLst/>
            <a:gdLst/>
            <a:ahLst/>
            <a:cxnLst/>
            <a:rect l="l" t="t" r="r" b="b"/>
            <a:pathLst>
              <a:path w="462213" h="462213">
                <a:moveTo>
                  <a:pt x="0" y="0"/>
                </a:moveTo>
                <a:lnTo>
                  <a:pt x="462213" y="0"/>
                </a:lnTo>
                <a:lnTo>
                  <a:pt x="462213" y="462213"/>
                </a:lnTo>
                <a:lnTo>
                  <a:pt x="0" y="462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67" name="Freeform 15">
            <a:extLst>
              <a:ext uri="{FF2B5EF4-FFF2-40B4-BE49-F238E27FC236}">
                <a16:creationId xmlns:a16="http://schemas.microsoft.com/office/drawing/2014/main" id="{3C7993C0-8FF5-6466-AE9E-0B9E29A2789D}"/>
              </a:ext>
            </a:extLst>
          </p:cNvPr>
          <p:cNvSpPr/>
          <p:nvPr/>
        </p:nvSpPr>
        <p:spPr>
          <a:xfrm>
            <a:off x="9977914" y="934804"/>
            <a:ext cx="462213" cy="462213"/>
          </a:xfrm>
          <a:custGeom>
            <a:avLst/>
            <a:gdLst/>
            <a:ahLst/>
            <a:cxnLst/>
            <a:rect l="l" t="t" r="r" b="b"/>
            <a:pathLst>
              <a:path w="462213" h="462213">
                <a:moveTo>
                  <a:pt x="0" y="0"/>
                </a:moveTo>
                <a:lnTo>
                  <a:pt x="462213" y="0"/>
                </a:lnTo>
                <a:lnTo>
                  <a:pt x="462213" y="462213"/>
                </a:lnTo>
                <a:lnTo>
                  <a:pt x="0" y="4622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pSp>
        <p:nvGrpSpPr>
          <p:cNvPr id="68" name="Group 16">
            <a:extLst>
              <a:ext uri="{FF2B5EF4-FFF2-40B4-BE49-F238E27FC236}">
                <a16:creationId xmlns:a16="http://schemas.microsoft.com/office/drawing/2014/main" id="{A1DE246B-659C-C7C1-541C-B0E1FAC4F5C6}"/>
              </a:ext>
            </a:extLst>
          </p:cNvPr>
          <p:cNvGrpSpPr/>
          <p:nvPr/>
        </p:nvGrpSpPr>
        <p:grpSpPr>
          <a:xfrm rot="5400000">
            <a:off x="9976295" y="1493886"/>
            <a:ext cx="440699" cy="346873"/>
            <a:chOff x="0" y="0"/>
            <a:chExt cx="812800" cy="950563"/>
          </a:xfrm>
        </p:grpSpPr>
        <p:sp>
          <p:nvSpPr>
            <p:cNvPr id="69" name="Freeform 17">
              <a:extLst>
                <a:ext uri="{FF2B5EF4-FFF2-40B4-BE49-F238E27FC236}">
                  <a16:creationId xmlns:a16="http://schemas.microsoft.com/office/drawing/2014/main" id="{E497FF70-A42A-A029-9709-A2DF58C45601}"/>
                </a:ext>
              </a:extLst>
            </p:cNvPr>
            <p:cNvSpPr/>
            <p:nvPr/>
          </p:nvSpPr>
          <p:spPr>
            <a:xfrm>
              <a:off x="0" y="0"/>
              <a:ext cx="812800" cy="950563"/>
            </a:xfrm>
            <a:custGeom>
              <a:avLst/>
              <a:gdLst/>
              <a:ahLst/>
              <a:cxnLst/>
              <a:rect l="l" t="t" r="r" b="b"/>
              <a:pathLst>
                <a:path w="812800" h="950563">
                  <a:moveTo>
                    <a:pt x="812800" y="475282"/>
                  </a:moveTo>
                  <a:lnTo>
                    <a:pt x="406400" y="0"/>
                  </a:lnTo>
                  <a:lnTo>
                    <a:pt x="406400" y="203200"/>
                  </a:lnTo>
                  <a:lnTo>
                    <a:pt x="0" y="203200"/>
                  </a:lnTo>
                  <a:lnTo>
                    <a:pt x="0" y="747363"/>
                  </a:lnTo>
                  <a:lnTo>
                    <a:pt x="406400" y="747363"/>
                  </a:lnTo>
                  <a:lnTo>
                    <a:pt x="406400" y="950563"/>
                  </a:lnTo>
                  <a:lnTo>
                    <a:pt x="812800" y="475282"/>
                  </a:lnTo>
                  <a:close/>
                </a:path>
              </a:pathLst>
            </a:custGeom>
            <a:solidFill>
              <a:srgbClr val="D9D9D9"/>
            </a:solidFill>
          </p:spPr>
          <p:txBody>
            <a:bodyPr/>
            <a:lstStyle/>
            <a:p>
              <a:endParaRPr lang="ja-JP" altLang="en-US">
                <a:latin typeface="Meiryo UI" panose="020B0604030504040204" pitchFamily="50" charset="-128"/>
                <a:ea typeface="Meiryo UI" panose="020B0604030504040204" pitchFamily="50" charset="-128"/>
              </a:endParaRPr>
            </a:p>
          </p:txBody>
        </p:sp>
        <p:sp>
          <p:nvSpPr>
            <p:cNvPr id="70" name="TextBox 18">
              <a:extLst>
                <a:ext uri="{FF2B5EF4-FFF2-40B4-BE49-F238E27FC236}">
                  <a16:creationId xmlns:a16="http://schemas.microsoft.com/office/drawing/2014/main" id="{3D4A7C8E-8CAE-BC62-53F4-59CCB3701843}"/>
                </a:ext>
              </a:extLst>
            </p:cNvPr>
            <p:cNvSpPr txBox="1"/>
            <p:nvPr/>
          </p:nvSpPr>
          <p:spPr>
            <a:xfrm>
              <a:off x="0" y="174625"/>
              <a:ext cx="711200" cy="572738"/>
            </a:xfrm>
            <a:prstGeom prst="rect">
              <a:avLst/>
            </a:prstGeom>
          </p:spPr>
          <p:txBody>
            <a:bodyPr lIns="50800" tIns="50800" rIns="50800" bIns="50800" rtlCol="0" anchor="ctr"/>
            <a:lstStyle/>
            <a:p>
              <a:pPr algn="ctr">
                <a:lnSpc>
                  <a:spcPts val="1866"/>
                </a:lnSpc>
              </a:pPr>
              <a:endParaRPr>
                <a:latin typeface="Meiryo UI" panose="020B0604030504040204" pitchFamily="50" charset="-128"/>
                <a:ea typeface="Meiryo UI" panose="020B0604030504040204" pitchFamily="50" charset="-128"/>
              </a:endParaRPr>
            </a:p>
          </p:txBody>
        </p:sp>
      </p:grpSp>
      <p:sp>
        <p:nvSpPr>
          <p:cNvPr id="71" name="Freeform 19">
            <a:extLst>
              <a:ext uri="{FF2B5EF4-FFF2-40B4-BE49-F238E27FC236}">
                <a16:creationId xmlns:a16="http://schemas.microsoft.com/office/drawing/2014/main" id="{B2F188AD-EE21-856F-684B-B554A64B59AA}"/>
              </a:ext>
            </a:extLst>
          </p:cNvPr>
          <p:cNvSpPr/>
          <p:nvPr/>
        </p:nvSpPr>
        <p:spPr>
          <a:xfrm>
            <a:off x="10023209" y="1903775"/>
            <a:ext cx="462213" cy="462213"/>
          </a:xfrm>
          <a:custGeom>
            <a:avLst/>
            <a:gdLst/>
            <a:ahLst/>
            <a:cxnLst/>
            <a:rect l="l" t="t" r="r" b="b"/>
            <a:pathLst>
              <a:path w="462213" h="462213">
                <a:moveTo>
                  <a:pt x="0" y="0"/>
                </a:moveTo>
                <a:lnTo>
                  <a:pt x="462213" y="0"/>
                </a:lnTo>
                <a:lnTo>
                  <a:pt x="462213" y="462213"/>
                </a:lnTo>
                <a:lnTo>
                  <a:pt x="0" y="462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dirty="0">
              <a:latin typeface="Meiryo UI" panose="020B0604030504040204" pitchFamily="50" charset="-128"/>
              <a:ea typeface="Meiryo UI" panose="020B0604030504040204" pitchFamily="50" charset="-128"/>
            </a:endParaRPr>
          </a:p>
        </p:txBody>
      </p:sp>
      <p:grpSp>
        <p:nvGrpSpPr>
          <p:cNvPr id="72" name="Group 20">
            <a:extLst>
              <a:ext uri="{FF2B5EF4-FFF2-40B4-BE49-F238E27FC236}">
                <a16:creationId xmlns:a16="http://schemas.microsoft.com/office/drawing/2014/main" id="{D0A9DCD7-73EE-4A30-1167-C885948B0B90}"/>
              </a:ext>
            </a:extLst>
          </p:cNvPr>
          <p:cNvGrpSpPr/>
          <p:nvPr/>
        </p:nvGrpSpPr>
        <p:grpSpPr>
          <a:xfrm>
            <a:off x="6558417" y="5506944"/>
            <a:ext cx="551051" cy="462213"/>
            <a:chOff x="0" y="0"/>
            <a:chExt cx="812800" cy="950563"/>
          </a:xfrm>
        </p:grpSpPr>
        <p:sp>
          <p:nvSpPr>
            <p:cNvPr id="73" name="Freeform 21">
              <a:extLst>
                <a:ext uri="{FF2B5EF4-FFF2-40B4-BE49-F238E27FC236}">
                  <a16:creationId xmlns:a16="http://schemas.microsoft.com/office/drawing/2014/main" id="{C019598D-925B-AEED-F882-637F2D3982DD}"/>
                </a:ext>
              </a:extLst>
            </p:cNvPr>
            <p:cNvSpPr/>
            <p:nvPr/>
          </p:nvSpPr>
          <p:spPr>
            <a:xfrm>
              <a:off x="0" y="0"/>
              <a:ext cx="812800" cy="950563"/>
            </a:xfrm>
            <a:custGeom>
              <a:avLst/>
              <a:gdLst/>
              <a:ahLst/>
              <a:cxnLst/>
              <a:rect l="l" t="t" r="r" b="b"/>
              <a:pathLst>
                <a:path w="812800" h="950563">
                  <a:moveTo>
                    <a:pt x="812800" y="475282"/>
                  </a:moveTo>
                  <a:lnTo>
                    <a:pt x="406400" y="0"/>
                  </a:lnTo>
                  <a:lnTo>
                    <a:pt x="406400" y="203200"/>
                  </a:lnTo>
                  <a:lnTo>
                    <a:pt x="0" y="203200"/>
                  </a:lnTo>
                  <a:lnTo>
                    <a:pt x="0" y="747363"/>
                  </a:lnTo>
                  <a:lnTo>
                    <a:pt x="406400" y="747363"/>
                  </a:lnTo>
                  <a:lnTo>
                    <a:pt x="406400" y="950563"/>
                  </a:lnTo>
                  <a:lnTo>
                    <a:pt x="812800" y="475282"/>
                  </a:lnTo>
                  <a:close/>
                </a:path>
              </a:pathLst>
            </a:custGeom>
            <a:solidFill>
              <a:srgbClr val="D9D9D9"/>
            </a:solidFill>
          </p:spPr>
          <p:txBody>
            <a:bodyPr/>
            <a:lstStyle/>
            <a:p>
              <a:endParaRPr lang="ja-JP" altLang="en-US">
                <a:latin typeface="Meiryo UI" panose="020B0604030504040204" pitchFamily="50" charset="-128"/>
                <a:ea typeface="Meiryo UI" panose="020B0604030504040204" pitchFamily="50" charset="-128"/>
              </a:endParaRPr>
            </a:p>
          </p:txBody>
        </p:sp>
        <p:sp>
          <p:nvSpPr>
            <p:cNvPr id="74" name="TextBox 22">
              <a:extLst>
                <a:ext uri="{FF2B5EF4-FFF2-40B4-BE49-F238E27FC236}">
                  <a16:creationId xmlns:a16="http://schemas.microsoft.com/office/drawing/2014/main" id="{936C24C3-7106-85D8-0664-F65BC22F1D56}"/>
                </a:ext>
              </a:extLst>
            </p:cNvPr>
            <p:cNvSpPr txBox="1"/>
            <p:nvPr/>
          </p:nvSpPr>
          <p:spPr>
            <a:xfrm>
              <a:off x="0" y="174625"/>
              <a:ext cx="711200" cy="572738"/>
            </a:xfrm>
            <a:prstGeom prst="rect">
              <a:avLst/>
            </a:prstGeom>
          </p:spPr>
          <p:txBody>
            <a:bodyPr lIns="50800" tIns="50800" rIns="50800" bIns="50800" rtlCol="0" anchor="ctr"/>
            <a:lstStyle/>
            <a:p>
              <a:pPr algn="ctr">
                <a:lnSpc>
                  <a:spcPts val="1866"/>
                </a:lnSpc>
              </a:pPr>
              <a:endParaRPr>
                <a:latin typeface="Meiryo UI" panose="020B0604030504040204" pitchFamily="50" charset="-128"/>
                <a:ea typeface="Meiryo UI" panose="020B0604030504040204" pitchFamily="50" charset="-128"/>
              </a:endParaRPr>
            </a:p>
          </p:txBody>
        </p:sp>
      </p:grpSp>
      <p:sp>
        <p:nvSpPr>
          <p:cNvPr id="75" name="Freeform 23">
            <a:extLst>
              <a:ext uri="{FF2B5EF4-FFF2-40B4-BE49-F238E27FC236}">
                <a16:creationId xmlns:a16="http://schemas.microsoft.com/office/drawing/2014/main" id="{B71CD71C-25D6-328F-0BB6-AD4A343ADAC9}"/>
              </a:ext>
            </a:extLst>
          </p:cNvPr>
          <p:cNvSpPr/>
          <p:nvPr/>
        </p:nvSpPr>
        <p:spPr>
          <a:xfrm>
            <a:off x="7243101" y="5515771"/>
            <a:ext cx="462213" cy="462213"/>
          </a:xfrm>
          <a:custGeom>
            <a:avLst/>
            <a:gdLst/>
            <a:ahLst/>
            <a:cxnLst/>
            <a:rect l="l" t="t" r="r" b="b"/>
            <a:pathLst>
              <a:path w="462213" h="462213">
                <a:moveTo>
                  <a:pt x="0" y="0"/>
                </a:moveTo>
                <a:lnTo>
                  <a:pt x="462213" y="0"/>
                </a:lnTo>
                <a:lnTo>
                  <a:pt x="462213" y="462213"/>
                </a:lnTo>
                <a:lnTo>
                  <a:pt x="0" y="462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aphicFrame>
        <p:nvGraphicFramePr>
          <p:cNvPr id="76" name="Table 24">
            <a:extLst>
              <a:ext uri="{FF2B5EF4-FFF2-40B4-BE49-F238E27FC236}">
                <a16:creationId xmlns:a16="http://schemas.microsoft.com/office/drawing/2014/main" id="{A17DC94C-595D-1945-7B2A-199546849943}"/>
              </a:ext>
            </a:extLst>
          </p:cNvPr>
          <p:cNvGraphicFramePr>
            <a:graphicFrameLocks noGrp="1"/>
          </p:cNvGraphicFramePr>
          <p:nvPr>
            <p:extLst>
              <p:ext uri="{D42A27DB-BD31-4B8C-83A1-F6EECF244321}">
                <p14:modId xmlns:p14="http://schemas.microsoft.com/office/powerpoint/2010/main" val="768715550"/>
              </p:ext>
            </p:extLst>
          </p:nvPr>
        </p:nvGraphicFramePr>
        <p:xfrm>
          <a:off x="664002" y="2483381"/>
          <a:ext cx="10863995" cy="2738802"/>
        </p:xfrm>
        <a:graphic>
          <a:graphicData uri="http://schemas.openxmlformats.org/drawingml/2006/table">
            <a:tbl>
              <a:tblPr/>
              <a:tblGrid>
                <a:gridCol w="4036909">
                  <a:extLst>
                    <a:ext uri="{9D8B030D-6E8A-4147-A177-3AD203B41FA5}">
                      <a16:colId xmlns:a16="http://schemas.microsoft.com/office/drawing/2014/main" val="20000"/>
                    </a:ext>
                  </a:extLst>
                </a:gridCol>
                <a:gridCol w="5022767">
                  <a:extLst>
                    <a:ext uri="{9D8B030D-6E8A-4147-A177-3AD203B41FA5}">
                      <a16:colId xmlns:a16="http://schemas.microsoft.com/office/drawing/2014/main" val="20001"/>
                    </a:ext>
                  </a:extLst>
                </a:gridCol>
                <a:gridCol w="548060">
                  <a:extLst>
                    <a:ext uri="{9D8B030D-6E8A-4147-A177-3AD203B41FA5}">
                      <a16:colId xmlns:a16="http://schemas.microsoft.com/office/drawing/2014/main" val="20002"/>
                    </a:ext>
                  </a:extLst>
                </a:gridCol>
                <a:gridCol w="1256259">
                  <a:extLst>
                    <a:ext uri="{9D8B030D-6E8A-4147-A177-3AD203B41FA5}">
                      <a16:colId xmlns:a16="http://schemas.microsoft.com/office/drawing/2014/main" val="20003"/>
                    </a:ext>
                  </a:extLst>
                </a:gridCol>
              </a:tblGrid>
              <a:tr h="1607560">
                <a:tc rowSpan="2">
                  <a:txBody>
                    <a:bodyPr/>
                    <a:lstStyle/>
                    <a:p>
                      <a:pPr algn="ctr">
                        <a:lnSpc>
                          <a:spcPts val="3346"/>
                        </a:lnSpc>
                        <a:defRPr/>
                      </a:pPr>
                      <a:r>
                        <a:rPr lang="en-US" sz="2390" dirty="0" err="1">
                          <a:solidFill>
                            <a:srgbClr val="000000"/>
                          </a:solidFill>
                          <a:latin typeface="Zen Maru Gothic"/>
                          <a:ea typeface="Zen Maru Gothic"/>
                          <a:cs typeface="Zen Maru Gothic"/>
                          <a:sym typeface="Zen Maru Gothic"/>
                        </a:rPr>
                        <a:t>企業型</a:t>
                      </a:r>
                      <a:endParaRPr lang="en-US" sz="1100" dirty="0"/>
                    </a:p>
                    <a:p>
                      <a:pPr algn="ctr">
                        <a:lnSpc>
                          <a:spcPts val="3346"/>
                        </a:lnSpc>
                      </a:pPr>
                      <a:r>
                        <a:rPr lang="en-US" sz="2390" dirty="0" err="1">
                          <a:solidFill>
                            <a:srgbClr val="000000"/>
                          </a:solidFill>
                          <a:latin typeface="Zen Maru Gothic"/>
                          <a:ea typeface="Zen Maru Gothic"/>
                          <a:cs typeface="Zen Maru Gothic"/>
                          <a:sym typeface="Zen Maru Gothic"/>
                        </a:rPr>
                        <a:t>事業主掛金</a:t>
                      </a:r>
                      <a:endParaRPr lang="en-US" sz="2390" dirty="0">
                        <a:solidFill>
                          <a:srgbClr val="000000"/>
                        </a:solidFill>
                        <a:latin typeface="Zen Maru Gothic"/>
                        <a:ea typeface="Zen Maru Gothic"/>
                        <a:cs typeface="Zen Maru Gothic"/>
                        <a:sym typeface="Zen Maru Gothic"/>
                      </a:endParaRPr>
                    </a:p>
                  </a:txBody>
                  <a:tcPr marL="187471" marR="187471" marT="187471" marB="187471" anchor="ctr">
                    <a:lnL w="9020" cap="flat" cmpd="sng" algn="ctr">
                      <a:solidFill>
                        <a:srgbClr val="D9D9D9"/>
                      </a:solidFill>
                      <a:prstDash val="solid"/>
                      <a:round/>
                      <a:headEnd type="none" w="med" len="med"/>
                      <a:tailEnd type="none" w="med" len="med"/>
                    </a:lnL>
                    <a:lnR w="57150" cap="flat" cmpd="sng" algn="ctr">
                      <a:solidFill>
                        <a:srgbClr val="4D4D4F"/>
                      </a:solidFill>
                      <a:prstDash val="solid"/>
                      <a:round/>
                      <a:headEnd type="none" w="med" len="med"/>
                      <a:tailEnd type="none" w="med" len="med"/>
                    </a:lnR>
                    <a:lnT w="9020" cap="flat" cmpd="sng" algn="ctr">
                      <a:solidFill>
                        <a:srgbClr val="D9D9D9"/>
                      </a:solidFill>
                      <a:prstDash val="solid"/>
                      <a:round/>
                      <a:headEnd type="none" w="med" len="med"/>
                      <a:tailEnd type="none" w="med" len="med"/>
                    </a:lnT>
                    <a:lnB w="9020" cap="flat" cmpd="sng" algn="ctr">
                      <a:solidFill>
                        <a:srgbClr val="D9D9D9"/>
                      </a:solidFill>
                      <a:prstDash val="solid"/>
                      <a:round/>
                      <a:headEnd type="none" w="med" len="med"/>
                      <a:tailEnd type="none" w="med" len="med"/>
                    </a:lnB>
                  </a:tcPr>
                </a:tc>
                <a:tc gridSpan="3">
                  <a:txBody>
                    <a:bodyPr/>
                    <a:lstStyle/>
                    <a:p>
                      <a:pPr algn="ctr">
                        <a:lnSpc>
                          <a:spcPts val="3346"/>
                        </a:lnSpc>
                        <a:defRPr/>
                      </a:pPr>
                      <a:r>
                        <a:rPr lang="en-US" sz="2390" b="1" spc="-129" dirty="0" err="1">
                          <a:solidFill>
                            <a:srgbClr val="000000"/>
                          </a:solidFill>
                          <a:latin typeface="Zen Maru Gothic Bold"/>
                          <a:ea typeface="Zen Maru Gothic Bold"/>
                          <a:cs typeface="Zen Maru Gothic Bold"/>
                          <a:sym typeface="Zen Maru Gothic Bold"/>
                        </a:rPr>
                        <a:t>マッチング拠出</a:t>
                      </a:r>
                      <a:endParaRPr lang="en-US" sz="1100" dirty="0"/>
                    </a:p>
                    <a:p>
                      <a:pPr algn="ctr">
                        <a:lnSpc>
                          <a:spcPts val="3346"/>
                        </a:lnSpc>
                      </a:pPr>
                      <a:r>
                        <a:rPr lang="en-US" sz="2390" b="1" spc="-129" dirty="0">
                          <a:solidFill>
                            <a:srgbClr val="000000"/>
                          </a:solidFill>
                          <a:latin typeface="Zen Maru Gothic Bold"/>
                          <a:ea typeface="Zen Maru Gothic Bold"/>
                          <a:cs typeface="Zen Maru Gothic Bold"/>
                          <a:sym typeface="Zen Maru Gothic Bold"/>
                        </a:rPr>
                        <a:t>（</a:t>
                      </a:r>
                      <a:r>
                        <a:rPr lang="en-US" sz="2390" b="1" spc="-129" dirty="0" err="1">
                          <a:solidFill>
                            <a:srgbClr val="000000"/>
                          </a:solidFill>
                          <a:latin typeface="Zen Maru Gothic Bold"/>
                          <a:ea typeface="Zen Maru Gothic Bold"/>
                          <a:cs typeface="Zen Maru Gothic Bold"/>
                          <a:sym typeface="Zen Maru Gothic Bold"/>
                        </a:rPr>
                        <a:t>加入者拠出</a:t>
                      </a:r>
                      <a:r>
                        <a:rPr lang="en-US" sz="2390" b="1" spc="-129" dirty="0">
                          <a:solidFill>
                            <a:srgbClr val="000000"/>
                          </a:solidFill>
                          <a:latin typeface="Zen Maru Gothic Bold"/>
                          <a:ea typeface="Zen Maru Gothic Bold"/>
                          <a:cs typeface="Zen Maru Gothic Bold"/>
                          <a:sym typeface="Zen Maru Gothic Bold"/>
                        </a:rPr>
                        <a:t>）</a:t>
                      </a:r>
                    </a:p>
                  </a:txBody>
                  <a:tcPr marL="187471" marR="187471" marT="187471" marB="187471" anchor="ctr">
                    <a:lnL w="57150" cap="flat" cmpd="sng" algn="ctr">
                      <a:solidFill>
                        <a:srgbClr val="4D4D4F"/>
                      </a:solidFill>
                      <a:prstDash val="solid"/>
                      <a:round/>
                      <a:headEnd type="none" w="med" len="med"/>
                      <a:tailEnd type="none" w="med" len="med"/>
                    </a:lnL>
                    <a:lnR w="57150" cap="flat" cmpd="sng" algn="ctr">
                      <a:solidFill>
                        <a:srgbClr val="5B5B5B"/>
                      </a:solidFill>
                      <a:prstDash val="solid"/>
                      <a:round/>
                      <a:headEnd type="none" w="med" len="med"/>
                      <a:tailEnd type="none" w="med" len="med"/>
                    </a:lnR>
                    <a:lnT w="57150" cap="flat" cmpd="sng" algn="ctr">
                      <a:solidFill>
                        <a:srgbClr val="5B5B5B"/>
                      </a:solidFill>
                      <a:prstDash val="solid"/>
                      <a:round/>
                      <a:headEnd type="none" w="med" len="med"/>
                      <a:tailEnd type="none" w="med" len="med"/>
                    </a:lnT>
                    <a:lnB w="57150" cap="flat" cmpd="sng" algn="ctr">
                      <a:solidFill>
                        <a:srgbClr val="4D4D4F"/>
                      </a:solidFill>
                      <a:prstDash val="solid"/>
                      <a:round/>
                      <a:headEnd type="none" w="med" len="med"/>
                      <a:tailEnd type="none" w="med" len="med"/>
                    </a:lnB>
                  </a:tcPr>
                </a:tc>
                <a:tc hMerge="1">
                  <a:txBody>
                    <a:bodyPr/>
                    <a:lstStyle/>
                    <a:p>
                      <a:pPr algn="ctr">
                        <a:lnSpc>
                          <a:spcPts val="3346"/>
                        </a:lnSpc>
                        <a:defRPr/>
                      </a:pPr>
                      <a:r>
                        <a:rPr lang="en-US" sz="2390" b="1" spc="-129">
                          <a:solidFill>
                            <a:srgbClr val="000000"/>
                          </a:solidFill>
                          <a:latin typeface="Zen Maru Gothic Bold"/>
                          <a:ea typeface="Zen Maru Gothic Bold"/>
                          <a:cs typeface="Zen Maru Gothic Bold"/>
                          <a:sym typeface="Zen Maru Gothic Bold"/>
                        </a:rPr>
                        <a:t>マッチング拠出</a:t>
                      </a:r>
                      <a:endParaRPr lang="en-US" sz="1100"/>
                    </a:p>
                    <a:p>
                      <a:pPr algn="ctr">
                        <a:lnSpc>
                          <a:spcPts val="3346"/>
                        </a:lnSpc>
                      </a:pPr>
                      <a:r>
                        <a:rPr lang="en-US" sz="2390" b="1" spc="-129">
                          <a:solidFill>
                            <a:srgbClr val="000000"/>
                          </a:solidFill>
                          <a:latin typeface="Zen Maru Gothic Bold"/>
                          <a:ea typeface="Zen Maru Gothic Bold"/>
                          <a:cs typeface="Zen Maru Gothic Bold"/>
                          <a:sym typeface="Zen Maru Gothic Bold"/>
                        </a:rPr>
                        <a:t>（加入者拠出）</a:t>
                      </a:r>
                    </a:p>
                  </a:txBody>
                  <a:tcPr marL="187471" marR="187471" marT="187471" marB="187471" anchor="ctr">
                    <a:lnL w="57150" cap="flat" cmpd="sng" algn="ctr">
                      <a:solidFill>
                        <a:srgbClr val="5B5B5B"/>
                      </a:solidFill>
                      <a:prstDash val="solid"/>
                      <a:round/>
                      <a:headEnd type="none" w="med" len="med"/>
                      <a:tailEnd type="none" w="med" len="med"/>
                    </a:lnL>
                    <a:lnR w="57150" cap="flat" cmpd="sng" algn="ctr">
                      <a:solidFill>
                        <a:srgbClr val="5B5B5B"/>
                      </a:solidFill>
                      <a:prstDash val="solid"/>
                      <a:round/>
                      <a:headEnd type="none" w="med" len="med"/>
                      <a:tailEnd type="none" w="med" len="med"/>
                    </a:lnR>
                    <a:lnT w="57150" cap="flat" cmpd="sng" algn="ctr">
                      <a:solidFill>
                        <a:srgbClr val="5B5B5B"/>
                      </a:solidFill>
                      <a:prstDash val="solid"/>
                      <a:round/>
                      <a:headEnd type="none" w="med" len="med"/>
                      <a:tailEnd type="none" w="med" len="med"/>
                    </a:lnT>
                    <a:lnB w="57150" cap="flat" cmpd="sng" algn="ctr">
                      <a:solidFill>
                        <a:srgbClr val="4D4D4F"/>
                      </a:solidFill>
                      <a:prstDash val="solid"/>
                      <a:round/>
                      <a:headEnd type="none" w="med" len="med"/>
                      <a:tailEnd type="none" w="med" len="med"/>
                    </a:lnB>
                  </a:tcPr>
                </a:tc>
                <a:tc hMerge="1">
                  <a:txBody>
                    <a:bodyPr/>
                    <a:lstStyle/>
                    <a:p>
                      <a:pPr algn="ctr">
                        <a:lnSpc>
                          <a:spcPts val="3346"/>
                        </a:lnSpc>
                        <a:defRPr/>
                      </a:pPr>
                      <a:r>
                        <a:rPr lang="en-US" sz="2390" b="1" spc="-129">
                          <a:solidFill>
                            <a:srgbClr val="000000"/>
                          </a:solidFill>
                          <a:latin typeface="Zen Maru Gothic Bold"/>
                          <a:ea typeface="Zen Maru Gothic Bold"/>
                          <a:cs typeface="Zen Maru Gothic Bold"/>
                          <a:sym typeface="Zen Maru Gothic Bold"/>
                        </a:rPr>
                        <a:t>マッチング拠出</a:t>
                      </a:r>
                      <a:endParaRPr lang="en-US" sz="1100"/>
                    </a:p>
                    <a:p>
                      <a:pPr algn="ctr">
                        <a:lnSpc>
                          <a:spcPts val="3346"/>
                        </a:lnSpc>
                      </a:pPr>
                      <a:r>
                        <a:rPr lang="en-US" sz="2390" b="1" spc="-129">
                          <a:solidFill>
                            <a:srgbClr val="000000"/>
                          </a:solidFill>
                          <a:latin typeface="Zen Maru Gothic Bold"/>
                          <a:ea typeface="Zen Maru Gothic Bold"/>
                          <a:cs typeface="Zen Maru Gothic Bold"/>
                          <a:sym typeface="Zen Maru Gothic Bold"/>
                        </a:rPr>
                        <a:t>（加入者拠出）</a:t>
                      </a:r>
                    </a:p>
                  </a:txBody>
                  <a:tcPr marL="187471" marR="187471" marT="187471" marB="187471" anchor="ctr">
                    <a:lnL w="57150" cap="flat" cmpd="sng" algn="ctr">
                      <a:solidFill>
                        <a:srgbClr val="5B5B5B"/>
                      </a:solidFill>
                      <a:prstDash val="solid"/>
                      <a:round/>
                      <a:headEnd type="none" w="med" len="med"/>
                      <a:tailEnd type="none" w="med" len="med"/>
                    </a:lnL>
                    <a:lnR w="57150" cap="flat" cmpd="sng" algn="ctr">
                      <a:solidFill>
                        <a:srgbClr val="5B5B5B"/>
                      </a:solidFill>
                      <a:prstDash val="solid"/>
                      <a:round/>
                      <a:headEnd type="none" w="med" len="med"/>
                      <a:tailEnd type="none" w="med" len="med"/>
                    </a:lnR>
                    <a:lnT w="57150" cap="flat" cmpd="sng" algn="ctr">
                      <a:solidFill>
                        <a:srgbClr val="5B5B5B"/>
                      </a:solidFill>
                      <a:prstDash val="solid"/>
                      <a:round/>
                      <a:headEnd type="none" w="med" len="med"/>
                      <a:tailEnd type="none" w="med" len="med"/>
                    </a:lnT>
                    <a:lnB w="5715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0"/>
                  </a:ext>
                </a:extLst>
              </a:tr>
              <a:tr h="1131242">
                <a:tc vMerge="1">
                  <a:txBody>
                    <a:bodyPr/>
                    <a:lstStyle/>
                    <a:p>
                      <a:pPr algn="ctr">
                        <a:lnSpc>
                          <a:spcPts val="3346"/>
                        </a:lnSpc>
                        <a:defRPr/>
                      </a:pPr>
                      <a:r>
                        <a:rPr lang="en-US" sz="2390">
                          <a:solidFill>
                            <a:srgbClr val="000000"/>
                          </a:solidFill>
                          <a:latin typeface="Zen Maru Gothic"/>
                          <a:ea typeface="Zen Maru Gothic"/>
                          <a:cs typeface="Zen Maru Gothic"/>
                          <a:sym typeface="Zen Maru Gothic"/>
                        </a:rPr>
                        <a:t>企業型</a:t>
                      </a:r>
                      <a:endParaRPr lang="en-US" sz="1100"/>
                    </a:p>
                    <a:p>
                      <a:pPr algn="ctr">
                        <a:lnSpc>
                          <a:spcPts val="3346"/>
                        </a:lnSpc>
                      </a:pPr>
                      <a:r>
                        <a:rPr lang="en-US" sz="2390">
                          <a:solidFill>
                            <a:srgbClr val="000000"/>
                          </a:solidFill>
                          <a:latin typeface="Zen Maru Gothic"/>
                          <a:ea typeface="Zen Maru Gothic"/>
                          <a:cs typeface="Zen Maru Gothic"/>
                          <a:sym typeface="Zen Maru Gothic"/>
                        </a:rPr>
                        <a:t>事業主掛金</a:t>
                      </a:r>
                    </a:p>
                  </a:txBody>
                  <a:tcPr marL="187471" marR="187471" marT="187471" marB="187471" anchor="ctr">
                    <a:lnL w="9020" cap="flat" cmpd="sng" algn="ctr">
                      <a:solidFill>
                        <a:srgbClr val="D9D9D9"/>
                      </a:solidFill>
                      <a:prstDash val="solid"/>
                      <a:round/>
                      <a:headEnd type="none" w="med" len="med"/>
                      <a:tailEnd type="none" w="med" len="med"/>
                    </a:lnL>
                    <a:lnR w="57150" cap="flat" cmpd="sng" algn="ctr">
                      <a:solidFill>
                        <a:srgbClr val="4D4D4F"/>
                      </a:solidFill>
                      <a:prstDash val="solid"/>
                      <a:round/>
                      <a:headEnd type="none" w="med" len="med"/>
                      <a:tailEnd type="none" w="med" len="med"/>
                    </a:lnR>
                    <a:lnT w="9020" cap="flat" cmpd="sng" algn="ctr">
                      <a:solidFill>
                        <a:srgbClr val="D9D9D9"/>
                      </a:solidFill>
                      <a:prstDash val="solid"/>
                      <a:round/>
                      <a:headEnd type="none" w="med" len="med"/>
                      <a:tailEnd type="none" w="med" len="med"/>
                    </a:lnT>
                    <a:lnB w="9020" cap="flat" cmpd="sng" algn="ctr">
                      <a:solidFill>
                        <a:srgbClr val="D9D9D9"/>
                      </a:solidFill>
                      <a:prstDash val="solid"/>
                      <a:round/>
                      <a:headEnd type="none" w="med" len="med"/>
                      <a:tailEnd type="none" w="med" len="med"/>
                    </a:lnB>
                  </a:tcPr>
                </a:tc>
                <a:tc gridSpan="3">
                  <a:txBody>
                    <a:bodyPr/>
                    <a:lstStyle/>
                    <a:p>
                      <a:pPr algn="ctr">
                        <a:lnSpc>
                          <a:spcPts val="3346"/>
                        </a:lnSpc>
                        <a:defRPr/>
                      </a:pPr>
                      <a:r>
                        <a:rPr lang="en-US" sz="2390" b="1" spc="1094" dirty="0">
                          <a:solidFill>
                            <a:srgbClr val="000000"/>
                          </a:solidFill>
                          <a:latin typeface="Zen Maru Gothic Bold"/>
                          <a:ea typeface="Zen Maru Gothic Bold"/>
                          <a:cs typeface="Zen Maru Gothic Bold"/>
                          <a:sym typeface="Zen Maru Gothic Bold"/>
                        </a:rPr>
                        <a:t>iDeCo</a:t>
                      </a:r>
                      <a:endParaRPr lang="en-US" sz="1100" dirty="0"/>
                    </a:p>
                  </a:txBody>
                  <a:tcPr marL="187471" marR="187471" marT="187471" marB="187471" anchor="ctr">
                    <a:lnL w="57150" cap="flat" cmpd="sng" algn="ctr">
                      <a:solidFill>
                        <a:srgbClr val="4D4D4F"/>
                      </a:solidFill>
                      <a:prstDash val="solid"/>
                      <a:round/>
                      <a:headEnd type="none" w="med" len="med"/>
                      <a:tailEnd type="none" w="med" len="med"/>
                    </a:lnL>
                    <a:lnR w="57150" cap="flat" cmpd="sng" algn="ctr">
                      <a:solidFill>
                        <a:srgbClr val="4D4D4F"/>
                      </a:solidFill>
                      <a:prstDash val="solid"/>
                      <a:round/>
                      <a:headEnd type="none" w="med" len="med"/>
                      <a:tailEnd type="none" w="med" len="med"/>
                    </a:lnR>
                    <a:lnT w="57150" cap="flat" cmpd="sng" algn="ctr">
                      <a:solidFill>
                        <a:srgbClr val="4D4D4F"/>
                      </a:solidFill>
                      <a:prstDash val="solid"/>
                      <a:round/>
                      <a:headEnd type="none" w="med" len="med"/>
                      <a:tailEnd type="none" w="med" len="med"/>
                    </a:lnT>
                    <a:lnB w="57150" cap="flat" cmpd="sng" algn="ctr">
                      <a:solidFill>
                        <a:srgbClr val="4D4D4F"/>
                      </a:solidFill>
                      <a:prstDash val="solid"/>
                      <a:round/>
                      <a:headEnd type="none" w="med" len="med"/>
                      <a:tailEnd type="none" w="med" len="med"/>
                    </a:lnB>
                  </a:tcPr>
                </a:tc>
                <a:tc hMerge="1">
                  <a:txBody>
                    <a:bodyPr/>
                    <a:lstStyle/>
                    <a:p>
                      <a:pPr algn="ctr">
                        <a:lnSpc>
                          <a:spcPts val="3346"/>
                        </a:lnSpc>
                        <a:defRPr/>
                      </a:pPr>
                      <a:r>
                        <a:rPr lang="en-US" sz="2390" b="1" spc="1094">
                          <a:solidFill>
                            <a:srgbClr val="000000"/>
                          </a:solidFill>
                          <a:latin typeface="Zen Maru Gothic Bold"/>
                          <a:ea typeface="Zen Maru Gothic Bold"/>
                          <a:cs typeface="Zen Maru Gothic Bold"/>
                          <a:sym typeface="Zen Maru Gothic Bold"/>
                        </a:rPr>
                        <a:t>iDeCo</a:t>
                      </a:r>
                      <a:endParaRPr lang="en-US" sz="1100"/>
                    </a:p>
                  </a:txBody>
                  <a:tcPr marL="187471" marR="187471" marT="187471" marB="187471" anchor="ctr">
                    <a:lnL w="57150" cap="flat" cmpd="sng" algn="ctr">
                      <a:solidFill>
                        <a:srgbClr val="4D4D4F"/>
                      </a:solidFill>
                      <a:prstDash val="solid"/>
                      <a:round/>
                      <a:headEnd type="none" w="med" len="med"/>
                      <a:tailEnd type="none" w="med" len="med"/>
                    </a:lnL>
                    <a:lnR w="57150" cap="flat" cmpd="sng" algn="ctr">
                      <a:solidFill>
                        <a:srgbClr val="4D4D4F"/>
                      </a:solidFill>
                      <a:prstDash val="solid"/>
                      <a:round/>
                      <a:headEnd type="none" w="med" len="med"/>
                      <a:tailEnd type="none" w="med" len="med"/>
                    </a:lnR>
                    <a:lnT w="57150" cap="flat" cmpd="sng" algn="ctr">
                      <a:solidFill>
                        <a:srgbClr val="4D4D4F"/>
                      </a:solidFill>
                      <a:prstDash val="solid"/>
                      <a:round/>
                      <a:headEnd type="none" w="med" len="med"/>
                      <a:tailEnd type="none" w="med" len="med"/>
                    </a:lnT>
                    <a:lnB w="57150" cap="flat" cmpd="sng" algn="ctr">
                      <a:solidFill>
                        <a:srgbClr val="4D4D4F"/>
                      </a:solidFill>
                      <a:prstDash val="solid"/>
                      <a:round/>
                      <a:headEnd type="none" w="med" len="med"/>
                      <a:tailEnd type="none" w="med" len="med"/>
                    </a:lnB>
                  </a:tcPr>
                </a:tc>
                <a:tc hMerge="1">
                  <a:txBody>
                    <a:bodyPr/>
                    <a:lstStyle/>
                    <a:p>
                      <a:pPr algn="ctr">
                        <a:lnSpc>
                          <a:spcPts val="3346"/>
                        </a:lnSpc>
                        <a:defRPr/>
                      </a:pPr>
                      <a:r>
                        <a:rPr lang="en-US" sz="2390" b="1" spc="1094">
                          <a:solidFill>
                            <a:srgbClr val="000000"/>
                          </a:solidFill>
                          <a:latin typeface="Zen Maru Gothic Bold"/>
                          <a:ea typeface="Zen Maru Gothic Bold"/>
                          <a:cs typeface="Zen Maru Gothic Bold"/>
                          <a:sym typeface="Zen Maru Gothic Bold"/>
                        </a:rPr>
                        <a:t>iDeCo</a:t>
                      </a:r>
                      <a:endParaRPr lang="en-US" sz="1100"/>
                    </a:p>
                  </a:txBody>
                  <a:tcPr marL="187471" marR="187471" marT="187471" marB="187471" anchor="ctr">
                    <a:lnL w="57150" cap="flat" cmpd="sng" algn="ctr">
                      <a:solidFill>
                        <a:srgbClr val="4D4D4F"/>
                      </a:solidFill>
                      <a:prstDash val="solid"/>
                      <a:round/>
                      <a:headEnd type="none" w="med" len="med"/>
                      <a:tailEnd type="none" w="med" len="med"/>
                    </a:lnL>
                    <a:lnR w="57150" cap="flat" cmpd="sng" algn="ctr">
                      <a:solidFill>
                        <a:srgbClr val="4D4D4F"/>
                      </a:solidFill>
                      <a:prstDash val="solid"/>
                      <a:round/>
                      <a:headEnd type="none" w="med" len="med"/>
                      <a:tailEnd type="none" w="med" len="med"/>
                    </a:lnR>
                    <a:lnT w="57150" cap="flat" cmpd="sng" algn="ctr">
                      <a:solidFill>
                        <a:srgbClr val="4D4D4F"/>
                      </a:solidFill>
                      <a:prstDash val="solid"/>
                      <a:round/>
                      <a:headEnd type="none" w="med" len="med"/>
                      <a:tailEnd type="none" w="med" len="med"/>
                    </a:lnT>
                    <a:lnB w="5715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7" name="Freeform 25">
            <a:extLst>
              <a:ext uri="{FF2B5EF4-FFF2-40B4-BE49-F238E27FC236}">
                <a16:creationId xmlns:a16="http://schemas.microsoft.com/office/drawing/2014/main" id="{D4C23ABA-1F89-EAC3-18C6-0B532FA78018}"/>
              </a:ext>
            </a:extLst>
          </p:cNvPr>
          <p:cNvSpPr/>
          <p:nvPr/>
        </p:nvSpPr>
        <p:spPr>
          <a:xfrm flipH="1">
            <a:off x="9054136" y="3449168"/>
            <a:ext cx="249012" cy="1229689"/>
          </a:xfrm>
          <a:custGeom>
            <a:avLst/>
            <a:gdLst/>
            <a:ahLst/>
            <a:cxnLst/>
            <a:rect l="l" t="t" r="r" b="b"/>
            <a:pathLst>
              <a:path w="249012" h="1229689">
                <a:moveTo>
                  <a:pt x="249012" y="0"/>
                </a:moveTo>
                <a:lnTo>
                  <a:pt x="0" y="0"/>
                </a:lnTo>
                <a:lnTo>
                  <a:pt x="0" y="1229689"/>
                </a:lnTo>
                <a:lnTo>
                  <a:pt x="249012" y="1229689"/>
                </a:lnTo>
                <a:lnTo>
                  <a:pt x="2490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82" name="TextBox 30">
            <a:extLst>
              <a:ext uri="{FF2B5EF4-FFF2-40B4-BE49-F238E27FC236}">
                <a16:creationId xmlns:a16="http://schemas.microsoft.com/office/drawing/2014/main" id="{C4B33F1C-281F-DD5B-1AFA-83B956763F00}"/>
              </a:ext>
            </a:extLst>
          </p:cNvPr>
          <p:cNvSpPr txBox="1"/>
          <p:nvPr/>
        </p:nvSpPr>
        <p:spPr>
          <a:xfrm>
            <a:off x="10370082" y="846129"/>
            <a:ext cx="1406699" cy="449739"/>
          </a:xfrm>
          <a:prstGeom prst="rect">
            <a:avLst/>
          </a:prstGeom>
        </p:spPr>
        <p:txBody>
          <a:bodyPr lIns="0" tIns="0" rIns="0" bIns="0" rtlCol="0" anchor="t">
            <a:spAutoFit/>
          </a:bodyPr>
          <a:lstStyle/>
          <a:p>
            <a:pPr algn="ctr">
              <a:lnSpc>
                <a:spcPts val="4150"/>
              </a:lnSpc>
              <a:spcBef>
                <a:spcPct val="0"/>
              </a:spcBef>
            </a:pPr>
            <a:r>
              <a:rPr lang="en-US" b="1" dirty="0">
                <a:solidFill>
                  <a:srgbClr val="000000"/>
                </a:solidFill>
                <a:latin typeface="Meiryo UI" panose="020B0604030504040204" pitchFamily="50" charset="-128"/>
                <a:ea typeface="Meiryo UI" panose="020B0604030504040204" pitchFamily="50" charset="-128"/>
                <a:cs typeface="Zen Maru Gothic Medium"/>
                <a:sym typeface="Zen Maru Gothic Medium"/>
              </a:rPr>
              <a:t>55,000円</a:t>
            </a:r>
          </a:p>
        </p:txBody>
      </p:sp>
      <p:sp>
        <p:nvSpPr>
          <p:cNvPr id="83" name="TextBox 31">
            <a:extLst>
              <a:ext uri="{FF2B5EF4-FFF2-40B4-BE49-F238E27FC236}">
                <a16:creationId xmlns:a16="http://schemas.microsoft.com/office/drawing/2014/main" id="{960C0440-DEF3-7CC2-2A34-B07EE77B76CD}"/>
              </a:ext>
            </a:extLst>
          </p:cNvPr>
          <p:cNvSpPr txBox="1"/>
          <p:nvPr/>
        </p:nvSpPr>
        <p:spPr>
          <a:xfrm>
            <a:off x="10436802" y="1887672"/>
            <a:ext cx="1405574" cy="449739"/>
          </a:xfrm>
          <a:prstGeom prst="rect">
            <a:avLst/>
          </a:prstGeom>
        </p:spPr>
        <p:txBody>
          <a:bodyPr lIns="0" tIns="0" rIns="0" bIns="0" rtlCol="0" anchor="t">
            <a:spAutoFit/>
          </a:bodyPr>
          <a:lstStyle/>
          <a:p>
            <a:pPr algn="ctr">
              <a:lnSpc>
                <a:spcPts val="4150"/>
              </a:lnSpc>
              <a:spcBef>
                <a:spcPct val="0"/>
              </a:spcBef>
            </a:pPr>
            <a:r>
              <a:rPr lang="en-US" b="1" dirty="0">
                <a:solidFill>
                  <a:srgbClr val="000000"/>
                </a:solidFill>
                <a:latin typeface="Meiryo UI" panose="020B0604030504040204" pitchFamily="50" charset="-128"/>
                <a:ea typeface="Meiryo UI" panose="020B0604030504040204" pitchFamily="50" charset="-128"/>
                <a:cs typeface="Zen Maru Gothic Medium"/>
                <a:sym typeface="Zen Maru Gothic Medium"/>
              </a:rPr>
              <a:t>62,000円</a:t>
            </a:r>
          </a:p>
        </p:txBody>
      </p:sp>
      <p:sp>
        <p:nvSpPr>
          <p:cNvPr id="84" name="TextBox 32">
            <a:extLst>
              <a:ext uri="{FF2B5EF4-FFF2-40B4-BE49-F238E27FC236}">
                <a16:creationId xmlns:a16="http://schemas.microsoft.com/office/drawing/2014/main" id="{B90C93C6-7AA8-7A79-35E2-18B4B6362E72}"/>
              </a:ext>
            </a:extLst>
          </p:cNvPr>
          <p:cNvSpPr txBox="1"/>
          <p:nvPr/>
        </p:nvSpPr>
        <p:spPr>
          <a:xfrm>
            <a:off x="7932765" y="1494169"/>
            <a:ext cx="1257300" cy="382412"/>
          </a:xfrm>
          <a:prstGeom prst="rect">
            <a:avLst/>
          </a:prstGeom>
        </p:spPr>
        <p:txBody>
          <a:bodyPr lIns="0" tIns="0" rIns="0" bIns="0" rtlCol="0" anchor="t">
            <a:spAutoFit/>
          </a:bodyPr>
          <a:lstStyle/>
          <a:p>
            <a:pPr algn="ctr">
              <a:lnSpc>
                <a:spcPts val="3450"/>
              </a:lnSpc>
              <a:spcBef>
                <a:spcPct val="0"/>
              </a:spcBef>
            </a:pPr>
            <a:r>
              <a:rPr lang="en-US" b="1" dirty="0" err="1">
                <a:solidFill>
                  <a:srgbClr val="000000"/>
                </a:solidFill>
                <a:latin typeface="Meiryo UI" panose="020B0604030504040204" pitchFamily="50" charset="-128"/>
                <a:ea typeface="Meiryo UI" panose="020B0604030504040204" pitchFamily="50" charset="-128"/>
                <a:cs typeface="Zen Maru Gothic Bold"/>
                <a:sym typeface="Zen Maru Gothic Bold"/>
              </a:rPr>
              <a:t>要件廃止</a:t>
            </a:r>
            <a:endParaRPr lang="en-US" b="1" dirty="0">
              <a:solidFill>
                <a:srgbClr val="000000"/>
              </a:solidFill>
              <a:latin typeface="Meiryo UI" panose="020B0604030504040204" pitchFamily="50" charset="-128"/>
              <a:ea typeface="Meiryo UI" panose="020B0604030504040204" pitchFamily="50" charset="-128"/>
              <a:cs typeface="Zen Maru Gothic Bold"/>
              <a:sym typeface="Zen Maru Gothic Bold"/>
            </a:endParaRPr>
          </a:p>
        </p:txBody>
      </p:sp>
      <p:sp>
        <p:nvSpPr>
          <p:cNvPr id="85" name="TextBox 33">
            <a:extLst>
              <a:ext uri="{FF2B5EF4-FFF2-40B4-BE49-F238E27FC236}">
                <a16:creationId xmlns:a16="http://schemas.microsoft.com/office/drawing/2014/main" id="{D3DEE075-7BDD-76BF-536A-B738C4DEA551}"/>
              </a:ext>
            </a:extLst>
          </p:cNvPr>
          <p:cNvSpPr txBox="1"/>
          <p:nvPr/>
        </p:nvSpPr>
        <p:spPr>
          <a:xfrm>
            <a:off x="3495598" y="5506944"/>
            <a:ext cx="3262312" cy="382412"/>
          </a:xfrm>
          <a:prstGeom prst="rect">
            <a:avLst/>
          </a:prstGeom>
        </p:spPr>
        <p:txBody>
          <a:bodyPr lIns="0" tIns="0" rIns="0" bIns="0" rtlCol="0" anchor="t">
            <a:spAutoFit/>
          </a:bodyPr>
          <a:lstStyle/>
          <a:p>
            <a:pPr algn="ctr">
              <a:lnSpc>
                <a:spcPts val="3450"/>
              </a:lnSpc>
              <a:spcBef>
                <a:spcPct val="0"/>
              </a:spcBef>
            </a:pPr>
            <a:r>
              <a:rPr lang="en-US" b="1" dirty="0">
                <a:solidFill>
                  <a:srgbClr val="000000"/>
                </a:solidFill>
                <a:latin typeface="Meiryo UI" panose="020B0604030504040204" pitchFamily="50" charset="-128"/>
                <a:ea typeface="Meiryo UI" panose="020B0604030504040204" pitchFamily="50" charset="-128"/>
                <a:cs typeface="Zen Maru Gothic Medium"/>
                <a:sym typeface="Zen Maru Gothic Medium"/>
              </a:rPr>
              <a:t>iDeCo上限額は20,000円</a:t>
            </a:r>
          </a:p>
        </p:txBody>
      </p:sp>
      <p:sp>
        <p:nvSpPr>
          <p:cNvPr id="86" name="TextBox 34">
            <a:extLst>
              <a:ext uri="{FF2B5EF4-FFF2-40B4-BE49-F238E27FC236}">
                <a16:creationId xmlns:a16="http://schemas.microsoft.com/office/drawing/2014/main" id="{FA0242F9-09DB-406D-3774-E5AD9827C1FF}"/>
              </a:ext>
            </a:extLst>
          </p:cNvPr>
          <p:cNvSpPr txBox="1"/>
          <p:nvPr/>
        </p:nvSpPr>
        <p:spPr>
          <a:xfrm>
            <a:off x="7719914" y="5449602"/>
            <a:ext cx="2650409" cy="382412"/>
          </a:xfrm>
          <a:prstGeom prst="rect">
            <a:avLst/>
          </a:prstGeom>
        </p:spPr>
        <p:txBody>
          <a:bodyPr wrap="square" lIns="0" tIns="0" rIns="0" bIns="0" rtlCol="0" anchor="t">
            <a:spAutoFit/>
          </a:bodyPr>
          <a:lstStyle/>
          <a:p>
            <a:pPr algn="ctr">
              <a:lnSpc>
                <a:spcPts val="3450"/>
              </a:lnSpc>
              <a:spcBef>
                <a:spcPct val="0"/>
              </a:spcBef>
            </a:pPr>
            <a:r>
              <a:rPr lang="en-US" b="1" dirty="0" err="1">
                <a:solidFill>
                  <a:srgbClr val="000000"/>
                </a:solidFill>
                <a:latin typeface="Meiryo UI" panose="020B0604030504040204" pitchFamily="50" charset="-128"/>
                <a:ea typeface="Meiryo UI" panose="020B0604030504040204" pitchFamily="50" charset="-128"/>
                <a:cs typeface="Zen Maru Gothic Medium"/>
                <a:sym typeface="Zen Maru Gothic Medium"/>
              </a:rPr>
              <a:t>iDeCo独自の上限はなし</a:t>
            </a:r>
            <a:endParaRPr lang="en-US" b="1" dirty="0">
              <a:solidFill>
                <a:srgbClr val="000000"/>
              </a:solidFill>
              <a:latin typeface="Meiryo UI" panose="020B0604030504040204" pitchFamily="50" charset="-128"/>
              <a:ea typeface="Meiryo UI" panose="020B0604030504040204" pitchFamily="50" charset="-128"/>
              <a:cs typeface="Zen Maru Gothic Medium"/>
              <a:sym typeface="Zen Maru Gothic Medium"/>
            </a:endParaRPr>
          </a:p>
        </p:txBody>
      </p:sp>
      <p:sp>
        <p:nvSpPr>
          <p:cNvPr id="87" name="TextBox 35">
            <a:extLst>
              <a:ext uri="{FF2B5EF4-FFF2-40B4-BE49-F238E27FC236}">
                <a16:creationId xmlns:a16="http://schemas.microsoft.com/office/drawing/2014/main" id="{9A6E0977-FEE2-58E4-C476-EF3A3783DB11}"/>
              </a:ext>
            </a:extLst>
          </p:cNvPr>
          <p:cNvSpPr txBox="1"/>
          <p:nvPr/>
        </p:nvSpPr>
        <p:spPr>
          <a:xfrm>
            <a:off x="9257651" y="3622444"/>
            <a:ext cx="1739055" cy="377539"/>
          </a:xfrm>
          <a:prstGeom prst="rect">
            <a:avLst/>
          </a:prstGeom>
        </p:spPr>
        <p:txBody>
          <a:bodyPr wrap="square" lIns="0" tIns="0" rIns="0" bIns="0" rtlCol="0" anchor="t">
            <a:spAutoFit/>
          </a:bodyPr>
          <a:lstStyle/>
          <a:p>
            <a:pPr algn="ctr">
              <a:lnSpc>
                <a:spcPts val="3310"/>
              </a:lnSpc>
              <a:spcBef>
                <a:spcPct val="0"/>
              </a:spcBef>
            </a:pPr>
            <a:r>
              <a:rPr lang="en-US" b="1" dirty="0">
                <a:solidFill>
                  <a:srgbClr val="000000"/>
                </a:solidFill>
                <a:latin typeface="Meiryo UI" panose="020B0604030504040204" pitchFamily="50" charset="-128"/>
                <a:ea typeface="Meiryo UI" panose="020B0604030504040204" pitchFamily="50" charset="-128"/>
                <a:cs typeface="Zen Maru Gothic Medium"/>
                <a:sym typeface="Zen Maru Gothic Medium"/>
              </a:rPr>
              <a:t>※</a:t>
            </a:r>
            <a:r>
              <a:rPr lang="en-US" b="1" dirty="0" err="1">
                <a:solidFill>
                  <a:srgbClr val="000000"/>
                </a:solidFill>
                <a:latin typeface="Meiryo UI" panose="020B0604030504040204" pitchFamily="50" charset="-128"/>
                <a:ea typeface="Meiryo UI" panose="020B0604030504040204" pitchFamily="50" charset="-128"/>
                <a:cs typeface="Zen Maru Gothic Medium"/>
                <a:sym typeface="Zen Maru Gothic Medium"/>
              </a:rPr>
              <a:t>いずれか一方</a:t>
            </a:r>
            <a:endParaRPr lang="en-US" b="1" dirty="0">
              <a:solidFill>
                <a:srgbClr val="000000"/>
              </a:solidFill>
              <a:latin typeface="Meiryo UI" panose="020B0604030504040204" pitchFamily="50" charset="-128"/>
              <a:ea typeface="Meiryo UI" panose="020B0604030504040204" pitchFamily="50" charset="-128"/>
              <a:cs typeface="Zen Maru Gothic Medium"/>
              <a:sym typeface="Zen Maru Gothic Medium"/>
            </a:endParaRPr>
          </a:p>
        </p:txBody>
      </p:sp>
      <p:sp>
        <p:nvSpPr>
          <p:cNvPr id="91" name="TextBox 39">
            <a:extLst>
              <a:ext uri="{FF2B5EF4-FFF2-40B4-BE49-F238E27FC236}">
                <a16:creationId xmlns:a16="http://schemas.microsoft.com/office/drawing/2014/main" id="{BA30F5CD-3E52-8091-5859-A3174F301603}"/>
              </a:ext>
            </a:extLst>
          </p:cNvPr>
          <p:cNvSpPr txBox="1"/>
          <p:nvPr/>
        </p:nvSpPr>
        <p:spPr>
          <a:xfrm>
            <a:off x="6041842" y="1924951"/>
            <a:ext cx="1997490" cy="382412"/>
          </a:xfrm>
          <a:prstGeom prst="rect">
            <a:avLst/>
          </a:prstGeom>
        </p:spPr>
        <p:txBody>
          <a:bodyPr wrap="square" lIns="0" tIns="0" rIns="0" bIns="0" rtlCol="0" anchor="t">
            <a:spAutoFit/>
          </a:bodyPr>
          <a:lstStyle/>
          <a:p>
            <a:pPr algn="ctr">
              <a:lnSpc>
                <a:spcPts val="3450"/>
              </a:lnSpc>
              <a:spcBef>
                <a:spcPct val="0"/>
              </a:spcBef>
            </a:pPr>
            <a:r>
              <a:rPr lang="en-US" b="1" u="sng" dirty="0">
                <a:solidFill>
                  <a:srgbClr val="000000"/>
                </a:solidFill>
                <a:latin typeface="Meiryo UI" panose="020B0604030504040204" pitchFamily="50" charset="-128"/>
                <a:ea typeface="Meiryo UI" panose="020B0604030504040204" pitchFamily="50" charset="-128"/>
                <a:cs typeface="Zen Maru Gothic Bold"/>
                <a:sym typeface="Zen Maru Gothic Bold"/>
              </a:rPr>
              <a:t>※26年4月から</a:t>
            </a:r>
          </a:p>
        </p:txBody>
      </p:sp>
      <p:sp>
        <p:nvSpPr>
          <p:cNvPr id="92" name="TextBox 39">
            <a:extLst>
              <a:ext uri="{FF2B5EF4-FFF2-40B4-BE49-F238E27FC236}">
                <a16:creationId xmlns:a16="http://schemas.microsoft.com/office/drawing/2014/main" id="{DBB24EED-EAAE-4D28-122F-B0443E8D2B3C}"/>
              </a:ext>
            </a:extLst>
          </p:cNvPr>
          <p:cNvSpPr txBox="1"/>
          <p:nvPr/>
        </p:nvSpPr>
        <p:spPr>
          <a:xfrm>
            <a:off x="10254315" y="1338669"/>
            <a:ext cx="1919785" cy="382412"/>
          </a:xfrm>
          <a:prstGeom prst="rect">
            <a:avLst/>
          </a:prstGeom>
        </p:spPr>
        <p:txBody>
          <a:bodyPr wrap="square" lIns="0" tIns="0" rIns="0" bIns="0" rtlCol="0" anchor="t">
            <a:spAutoFit/>
          </a:bodyPr>
          <a:lstStyle/>
          <a:p>
            <a:pPr algn="ctr">
              <a:lnSpc>
                <a:spcPts val="3450"/>
              </a:lnSpc>
              <a:spcBef>
                <a:spcPct val="0"/>
              </a:spcBef>
            </a:pPr>
            <a:r>
              <a:rPr lang="en-US" b="1" u="sng" dirty="0">
                <a:solidFill>
                  <a:srgbClr val="000000"/>
                </a:solidFill>
                <a:latin typeface="Meiryo UI" panose="020B0604030504040204" pitchFamily="50" charset="-128"/>
                <a:ea typeface="Meiryo UI" panose="020B0604030504040204" pitchFamily="50" charset="-128"/>
                <a:cs typeface="Zen Maru Gothic Bold"/>
                <a:sym typeface="Zen Maru Gothic Bold"/>
              </a:rPr>
              <a:t>※26年12月から</a:t>
            </a:r>
          </a:p>
        </p:txBody>
      </p:sp>
      <p:sp>
        <p:nvSpPr>
          <p:cNvPr id="94" name="TextBox 39">
            <a:extLst>
              <a:ext uri="{FF2B5EF4-FFF2-40B4-BE49-F238E27FC236}">
                <a16:creationId xmlns:a16="http://schemas.microsoft.com/office/drawing/2014/main" id="{43D64D73-0ABE-EF56-46DE-3595D080D32E}"/>
              </a:ext>
            </a:extLst>
          </p:cNvPr>
          <p:cNvSpPr txBox="1"/>
          <p:nvPr/>
        </p:nvSpPr>
        <p:spPr>
          <a:xfrm>
            <a:off x="5759165" y="5977984"/>
            <a:ext cx="1997490" cy="382412"/>
          </a:xfrm>
          <a:prstGeom prst="rect">
            <a:avLst/>
          </a:prstGeom>
        </p:spPr>
        <p:txBody>
          <a:bodyPr wrap="square" lIns="0" tIns="0" rIns="0" bIns="0" rtlCol="0" anchor="t">
            <a:spAutoFit/>
          </a:bodyPr>
          <a:lstStyle/>
          <a:p>
            <a:pPr algn="ctr">
              <a:lnSpc>
                <a:spcPts val="3450"/>
              </a:lnSpc>
              <a:spcBef>
                <a:spcPct val="0"/>
              </a:spcBef>
            </a:pPr>
            <a:r>
              <a:rPr lang="en-US" b="1" u="sng" dirty="0">
                <a:solidFill>
                  <a:srgbClr val="000000"/>
                </a:solidFill>
                <a:latin typeface="Meiryo UI" panose="020B0604030504040204" pitchFamily="50" charset="-128"/>
                <a:ea typeface="Meiryo UI" panose="020B0604030504040204" pitchFamily="50" charset="-128"/>
                <a:cs typeface="Zen Maru Gothic Bold"/>
                <a:sym typeface="Zen Maru Gothic Bold"/>
              </a:rPr>
              <a:t>※26</a:t>
            </a:r>
            <a:r>
              <a:rPr lang="ja-JP" altLang="en-US" b="1" u="sng" dirty="0">
                <a:solidFill>
                  <a:srgbClr val="000000"/>
                </a:solidFill>
                <a:latin typeface="Meiryo UI" panose="020B0604030504040204" pitchFamily="50" charset="-128"/>
                <a:ea typeface="Meiryo UI" panose="020B0604030504040204" pitchFamily="50" charset="-128"/>
                <a:cs typeface="Zen Maru Gothic Bold"/>
                <a:sym typeface="Zen Maru Gothic Bold"/>
              </a:rPr>
              <a:t>年</a:t>
            </a:r>
            <a:r>
              <a:rPr lang="en-US" altLang="ja-JP" b="1" u="sng" dirty="0">
                <a:solidFill>
                  <a:srgbClr val="000000"/>
                </a:solidFill>
                <a:latin typeface="Meiryo UI" panose="020B0604030504040204" pitchFamily="50" charset="-128"/>
                <a:ea typeface="Meiryo UI" panose="020B0604030504040204" pitchFamily="50" charset="-128"/>
                <a:cs typeface="Zen Maru Gothic Bold"/>
                <a:sym typeface="Zen Maru Gothic Bold"/>
              </a:rPr>
              <a:t>12</a:t>
            </a:r>
            <a:r>
              <a:rPr lang="en-US" b="1" u="sng" dirty="0">
                <a:solidFill>
                  <a:srgbClr val="000000"/>
                </a:solidFill>
                <a:latin typeface="Meiryo UI" panose="020B0604030504040204" pitchFamily="50" charset="-128"/>
                <a:ea typeface="Meiryo UI" panose="020B0604030504040204" pitchFamily="50" charset="-128"/>
                <a:cs typeface="Zen Maru Gothic Bold"/>
                <a:sym typeface="Zen Maru Gothic Bold"/>
              </a:rPr>
              <a:t>月から</a:t>
            </a:r>
          </a:p>
        </p:txBody>
      </p:sp>
    </p:spTree>
    <p:extLst>
      <p:ext uri="{BB962C8B-B14F-4D97-AF65-F5344CB8AC3E}">
        <p14:creationId xmlns:p14="http://schemas.microsoft.com/office/powerpoint/2010/main" val="351478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39998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「目的」としての資産形成、「手段」としての資産運用</a:t>
            </a:r>
          </a:p>
        </p:txBody>
      </p:sp>
      <p:grpSp>
        <p:nvGrpSpPr>
          <p:cNvPr id="3" name="Group 3"/>
          <p:cNvGrpSpPr/>
          <p:nvPr/>
        </p:nvGrpSpPr>
        <p:grpSpPr>
          <a:xfrm>
            <a:off x="685800" y="3035710"/>
            <a:ext cx="10820400" cy="1333295"/>
            <a:chOff x="0" y="0"/>
            <a:chExt cx="4274726" cy="526734"/>
          </a:xfrm>
        </p:grpSpPr>
        <p:sp>
          <p:nvSpPr>
            <p:cNvPr id="4" name="Freeform 4"/>
            <p:cNvSpPr/>
            <p:nvPr/>
          </p:nvSpPr>
          <p:spPr>
            <a:xfrm>
              <a:off x="0" y="0"/>
              <a:ext cx="4274726" cy="526734"/>
            </a:xfrm>
            <a:custGeom>
              <a:avLst/>
              <a:gdLst/>
              <a:ahLst/>
              <a:cxnLst/>
              <a:rect l="l" t="t" r="r" b="b"/>
              <a:pathLst>
                <a:path w="4274726" h="526734">
                  <a:moveTo>
                    <a:pt x="9540" y="0"/>
                  </a:moveTo>
                  <a:lnTo>
                    <a:pt x="4265186" y="0"/>
                  </a:lnTo>
                  <a:cubicBezTo>
                    <a:pt x="4270455" y="0"/>
                    <a:pt x="4274726" y="4271"/>
                    <a:pt x="4274726" y="9540"/>
                  </a:cubicBezTo>
                  <a:lnTo>
                    <a:pt x="4274726" y="517194"/>
                  </a:lnTo>
                  <a:cubicBezTo>
                    <a:pt x="4274726" y="519724"/>
                    <a:pt x="4273721" y="522151"/>
                    <a:pt x="4271932" y="523940"/>
                  </a:cubicBezTo>
                  <a:cubicBezTo>
                    <a:pt x="4270143" y="525729"/>
                    <a:pt x="4267716" y="526734"/>
                    <a:pt x="4265186" y="526734"/>
                  </a:cubicBezTo>
                  <a:lnTo>
                    <a:pt x="9540" y="526734"/>
                  </a:lnTo>
                  <a:cubicBezTo>
                    <a:pt x="4271" y="526734"/>
                    <a:pt x="0" y="522463"/>
                    <a:pt x="0" y="517194"/>
                  </a:cubicBezTo>
                  <a:lnTo>
                    <a:pt x="0" y="9540"/>
                  </a:lnTo>
                  <a:cubicBezTo>
                    <a:pt x="0" y="4271"/>
                    <a:pt x="4271" y="0"/>
                    <a:pt x="9540" y="0"/>
                  </a:cubicBezTo>
                  <a:close/>
                </a:path>
              </a:pathLst>
            </a:custGeom>
            <a:solidFill>
              <a:srgbClr val="FFFFFF"/>
            </a:solidFill>
            <a:ln w="95250" cap="sq">
              <a:solidFill>
                <a:srgbClr val="05153E"/>
              </a:solidFill>
              <a:prstDash val="solid"/>
              <a:miter/>
            </a:ln>
          </p:spPr>
          <p:txBody>
            <a:bodyPr/>
            <a:lstStyle/>
            <a:p>
              <a:endParaRPr lang="ja-JP" altLang="en-US"/>
            </a:p>
          </p:txBody>
        </p:sp>
        <p:sp>
          <p:nvSpPr>
            <p:cNvPr id="5" name="TextBox 5"/>
            <p:cNvSpPr txBox="1"/>
            <p:nvPr/>
          </p:nvSpPr>
          <p:spPr>
            <a:xfrm>
              <a:off x="0" y="-200025"/>
              <a:ext cx="4274726" cy="726759"/>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6" name="Group 6"/>
          <p:cNvGrpSpPr/>
          <p:nvPr/>
        </p:nvGrpSpPr>
        <p:grpSpPr>
          <a:xfrm>
            <a:off x="685800" y="4604914"/>
            <a:ext cx="10796874" cy="1342270"/>
            <a:chOff x="0" y="0"/>
            <a:chExt cx="4265432" cy="530279"/>
          </a:xfrm>
        </p:grpSpPr>
        <p:sp>
          <p:nvSpPr>
            <p:cNvPr id="7" name="Freeform 7"/>
            <p:cNvSpPr/>
            <p:nvPr/>
          </p:nvSpPr>
          <p:spPr>
            <a:xfrm>
              <a:off x="0" y="0"/>
              <a:ext cx="4265432" cy="530279"/>
            </a:xfrm>
            <a:custGeom>
              <a:avLst/>
              <a:gdLst/>
              <a:ahLst/>
              <a:cxnLst/>
              <a:rect l="l" t="t" r="r" b="b"/>
              <a:pathLst>
                <a:path w="4265432" h="530279">
                  <a:moveTo>
                    <a:pt x="9561" y="0"/>
                  </a:moveTo>
                  <a:lnTo>
                    <a:pt x="4255871" y="0"/>
                  </a:lnTo>
                  <a:cubicBezTo>
                    <a:pt x="4258407" y="0"/>
                    <a:pt x="4260839" y="1007"/>
                    <a:pt x="4262632" y="2800"/>
                  </a:cubicBezTo>
                  <a:cubicBezTo>
                    <a:pt x="4264425" y="4593"/>
                    <a:pt x="4265432" y="7025"/>
                    <a:pt x="4265432" y="9561"/>
                  </a:cubicBezTo>
                  <a:lnTo>
                    <a:pt x="4265432" y="520719"/>
                  </a:lnTo>
                  <a:cubicBezTo>
                    <a:pt x="4265432" y="523254"/>
                    <a:pt x="4264425" y="525686"/>
                    <a:pt x="4262632" y="527479"/>
                  </a:cubicBezTo>
                  <a:cubicBezTo>
                    <a:pt x="4260839" y="529272"/>
                    <a:pt x="4258407" y="530279"/>
                    <a:pt x="4255871" y="530279"/>
                  </a:cubicBezTo>
                  <a:lnTo>
                    <a:pt x="9561" y="530279"/>
                  </a:lnTo>
                  <a:cubicBezTo>
                    <a:pt x="7025" y="530279"/>
                    <a:pt x="4593" y="529272"/>
                    <a:pt x="2800" y="527479"/>
                  </a:cubicBezTo>
                  <a:cubicBezTo>
                    <a:pt x="1007" y="525686"/>
                    <a:pt x="0" y="523254"/>
                    <a:pt x="0" y="520719"/>
                  </a:cubicBezTo>
                  <a:lnTo>
                    <a:pt x="0" y="9561"/>
                  </a:lnTo>
                  <a:cubicBezTo>
                    <a:pt x="0" y="7025"/>
                    <a:pt x="1007" y="4593"/>
                    <a:pt x="2800" y="2800"/>
                  </a:cubicBezTo>
                  <a:cubicBezTo>
                    <a:pt x="4593" y="1007"/>
                    <a:pt x="7025" y="0"/>
                    <a:pt x="9561" y="0"/>
                  </a:cubicBezTo>
                  <a:close/>
                </a:path>
              </a:pathLst>
            </a:custGeom>
            <a:solidFill>
              <a:srgbClr val="FFFFFF"/>
            </a:solidFill>
            <a:ln w="95250" cap="sq">
              <a:solidFill>
                <a:srgbClr val="05153E"/>
              </a:solidFill>
              <a:prstDash val="solid"/>
              <a:miter/>
            </a:ln>
          </p:spPr>
          <p:txBody>
            <a:bodyPr/>
            <a:lstStyle/>
            <a:p>
              <a:endParaRPr lang="ja-JP" altLang="en-US"/>
            </a:p>
          </p:txBody>
        </p:sp>
        <p:sp>
          <p:nvSpPr>
            <p:cNvPr id="8" name="TextBox 8"/>
            <p:cNvSpPr txBox="1"/>
            <p:nvPr/>
          </p:nvSpPr>
          <p:spPr>
            <a:xfrm>
              <a:off x="0" y="-200025"/>
              <a:ext cx="4265432" cy="730304"/>
            </a:xfrm>
            <a:prstGeom prst="rect">
              <a:avLst/>
            </a:prstGeom>
          </p:spPr>
          <p:txBody>
            <a:bodyPr lIns="33867" tIns="33867" rIns="33867" bIns="33867" rtlCol="0" anchor="ctr"/>
            <a:lstStyle/>
            <a:p>
              <a:pPr algn="ctr">
                <a:lnSpc>
                  <a:spcPts val="1960"/>
                </a:lnSpc>
                <a:spcBef>
                  <a:spcPct val="0"/>
                </a:spcBef>
              </a:pPr>
              <a:endParaRPr sz="1200"/>
            </a:p>
          </p:txBody>
        </p:sp>
      </p:grpSp>
      <p:sp>
        <p:nvSpPr>
          <p:cNvPr id="9" name="TextBox 9"/>
          <p:cNvSpPr txBox="1"/>
          <p:nvPr/>
        </p:nvSpPr>
        <p:spPr>
          <a:xfrm>
            <a:off x="773559" y="3084570"/>
            <a:ext cx="10644882" cy="808748"/>
          </a:xfrm>
          <a:prstGeom prst="rect">
            <a:avLst/>
          </a:prstGeom>
        </p:spPr>
        <p:txBody>
          <a:bodyPr lIns="0" tIns="0" rIns="0" bIns="0" rtlCol="0" anchor="t">
            <a:spAutoFit/>
          </a:bodyPr>
          <a:lstStyle/>
          <a:p>
            <a:pPr algn="ctr">
              <a:lnSpc>
                <a:spcPts val="3920"/>
              </a:lnSpc>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資産運用は「コア・サテライト戦略」で考える</a:t>
            </a:r>
          </a:p>
          <a:p>
            <a:pPr algn="ctr">
              <a:lnSpc>
                <a:spcPts val="2613"/>
              </a:lnSpc>
              <a:spcBef>
                <a:spcPct val="0"/>
              </a:spcBef>
            </a:pPr>
            <a:r>
              <a:rPr lang="en-US" sz="1867">
                <a:solidFill>
                  <a:srgbClr val="05153E"/>
                </a:solidFill>
                <a:latin typeface="たづがね角ゴシック Info"/>
                <a:ea typeface="たづがね角ゴシック Info"/>
                <a:cs typeface="たづがね角ゴシック Info"/>
                <a:sym typeface="たづがね角ゴシック Info"/>
              </a:rPr>
              <a:t>資産の7割以上は、インデックス型やバランス型の投資信託等を用いて安定運用。</a:t>
            </a:r>
          </a:p>
        </p:txBody>
      </p:sp>
      <p:sp>
        <p:nvSpPr>
          <p:cNvPr id="10" name="TextBox 10"/>
          <p:cNvSpPr txBox="1"/>
          <p:nvPr/>
        </p:nvSpPr>
        <p:spPr>
          <a:xfrm>
            <a:off x="761796" y="4653774"/>
            <a:ext cx="10644882" cy="808748"/>
          </a:xfrm>
          <a:prstGeom prst="rect">
            <a:avLst/>
          </a:prstGeom>
        </p:spPr>
        <p:txBody>
          <a:bodyPr lIns="0" tIns="0" rIns="0" bIns="0" rtlCol="0" anchor="t">
            <a:spAutoFit/>
          </a:bodyPr>
          <a:lstStyle/>
          <a:p>
            <a:pPr algn="ctr">
              <a:lnSpc>
                <a:spcPts val="3920"/>
              </a:lnSpc>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資産運用の合言葉は「長期・積立・分散」</a:t>
            </a:r>
          </a:p>
          <a:p>
            <a:pPr algn="ctr">
              <a:lnSpc>
                <a:spcPts val="2613"/>
              </a:lnSpc>
              <a:spcBef>
                <a:spcPct val="0"/>
              </a:spcBef>
            </a:pPr>
            <a:r>
              <a:rPr lang="en-US" sz="1866">
                <a:solidFill>
                  <a:srgbClr val="05153E"/>
                </a:solidFill>
                <a:latin typeface="たづがね角ゴシック Info"/>
                <a:ea typeface="たづがね角ゴシック Info"/>
                <a:cs typeface="たづがね角ゴシック Info"/>
                <a:sym typeface="たづがね角ゴシック Info"/>
              </a:rPr>
              <a:t>不確実性というリスクを完全に取り除くことはできないが、振れ幅を安定させることは十分可能。</a:t>
            </a:r>
          </a:p>
        </p:txBody>
      </p:sp>
      <p:grpSp>
        <p:nvGrpSpPr>
          <p:cNvPr id="11" name="Group 11"/>
          <p:cNvGrpSpPr/>
          <p:nvPr/>
        </p:nvGrpSpPr>
        <p:grpSpPr>
          <a:xfrm>
            <a:off x="-161613" y="-126167"/>
            <a:ext cx="12515225" cy="507167"/>
            <a:chOff x="0" y="0"/>
            <a:chExt cx="4944286" cy="200362"/>
          </a:xfrm>
        </p:grpSpPr>
        <p:sp>
          <p:nvSpPr>
            <p:cNvPr id="12" name="Freeform 12"/>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13" name="TextBox 13"/>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14" name="Group 14"/>
          <p:cNvGrpSpPr/>
          <p:nvPr/>
        </p:nvGrpSpPr>
        <p:grpSpPr>
          <a:xfrm>
            <a:off x="-161613" y="6477000"/>
            <a:ext cx="12515225" cy="513517"/>
            <a:chOff x="0" y="0"/>
            <a:chExt cx="4944286" cy="202871"/>
          </a:xfrm>
        </p:grpSpPr>
        <p:sp>
          <p:nvSpPr>
            <p:cNvPr id="15" name="Freeform 15"/>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16" name="TextBox 16"/>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17" name="Group 17"/>
          <p:cNvGrpSpPr/>
          <p:nvPr/>
        </p:nvGrpSpPr>
        <p:grpSpPr>
          <a:xfrm>
            <a:off x="787400" y="787400"/>
            <a:ext cx="10820400" cy="469726"/>
            <a:chOff x="0" y="0"/>
            <a:chExt cx="5050441" cy="219245"/>
          </a:xfrm>
        </p:grpSpPr>
        <p:sp>
          <p:nvSpPr>
            <p:cNvPr id="18" name="Freeform 18"/>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19" name="TextBox 19"/>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20" name="Group 20"/>
          <p:cNvGrpSpPr/>
          <p:nvPr/>
        </p:nvGrpSpPr>
        <p:grpSpPr>
          <a:xfrm>
            <a:off x="685800" y="685800"/>
            <a:ext cx="10820400" cy="469726"/>
            <a:chOff x="0" y="0"/>
            <a:chExt cx="5050441" cy="219245"/>
          </a:xfrm>
        </p:grpSpPr>
        <p:sp>
          <p:nvSpPr>
            <p:cNvPr id="21" name="Freeform 21"/>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22" name="TextBox 22"/>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sp>
        <p:nvSpPr>
          <p:cNvPr id="23" name="TextBox 23"/>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24" name="TextBox 24"/>
          <p:cNvSpPr txBox="1"/>
          <p:nvPr/>
        </p:nvSpPr>
        <p:spPr>
          <a:xfrm>
            <a:off x="2432202" y="488921"/>
            <a:ext cx="4919721"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25" name="TextBox 25"/>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36</a:t>
            </a:r>
          </a:p>
        </p:txBody>
      </p:sp>
      <p:sp>
        <p:nvSpPr>
          <p:cNvPr id="26" name="TextBox 26"/>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
        <p:nvSpPr>
          <p:cNvPr id="27" name="TextBox 27"/>
          <p:cNvSpPr txBox="1"/>
          <p:nvPr/>
        </p:nvSpPr>
        <p:spPr>
          <a:xfrm>
            <a:off x="697563" y="2081096"/>
            <a:ext cx="10796874" cy="568361"/>
          </a:xfrm>
          <a:prstGeom prst="rect">
            <a:avLst/>
          </a:prstGeom>
        </p:spPr>
        <p:txBody>
          <a:bodyPr lIns="0" tIns="0" rIns="0" bIns="0" rtlCol="0" anchor="t">
            <a:spAutoFit/>
          </a:bodyPr>
          <a:lstStyle/>
          <a:p>
            <a:pPr>
              <a:lnSpc>
                <a:spcPts val="2330"/>
              </a:lnSpc>
            </a:pPr>
            <a:r>
              <a:rPr lang="en-US" sz="1664" spc="83">
                <a:solidFill>
                  <a:srgbClr val="05153E"/>
                </a:solidFill>
                <a:latin typeface="たづがね角ゴシック Info"/>
                <a:ea typeface="たづがね角ゴシック Info"/>
                <a:cs typeface="たづがね角ゴシック Info"/>
                <a:sym typeface="たづがね角ゴシック Info"/>
              </a:rPr>
              <a:t>「資産運用」のマインドは脆く崩れやすいものです。</a:t>
            </a:r>
          </a:p>
          <a:p>
            <a:pPr>
              <a:lnSpc>
                <a:spcPts val="2330"/>
              </a:lnSpc>
              <a:spcBef>
                <a:spcPct val="0"/>
              </a:spcBef>
            </a:pPr>
            <a:r>
              <a:rPr lang="en-US" sz="1664" spc="83">
                <a:solidFill>
                  <a:srgbClr val="05153E"/>
                </a:solidFill>
                <a:latin typeface="たづがね角ゴシック Info"/>
                <a:ea typeface="たづがね角ゴシック Info"/>
                <a:cs typeface="たづがね角ゴシック Info"/>
                <a:sym typeface="たづがね角ゴシック Info"/>
              </a:rPr>
              <a:t>資産形成の目的を見失わない、投資運用が目的化しないように2つの基本を抑えましょう。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4038" y="2700221"/>
            <a:ext cx="3475107" cy="2895475"/>
            <a:chOff x="0" y="0"/>
            <a:chExt cx="1510781" cy="1258790"/>
          </a:xfrm>
        </p:grpSpPr>
        <p:sp>
          <p:nvSpPr>
            <p:cNvPr id="3" name="Freeform 3"/>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4" name="TextBox 4"/>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5" name="Group 5"/>
          <p:cNvGrpSpPr/>
          <p:nvPr/>
        </p:nvGrpSpPr>
        <p:grpSpPr>
          <a:xfrm>
            <a:off x="1979751" y="2259532"/>
            <a:ext cx="881377" cy="88137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7" name="TextBox 7"/>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grpSp>
        <p:nvGrpSpPr>
          <p:cNvPr id="8" name="Group 8"/>
          <p:cNvGrpSpPr/>
          <p:nvPr/>
        </p:nvGrpSpPr>
        <p:grpSpPr>
          <a:xfrm>
            <a:off x="4352565" y="2700221"/>
            <a:ext cx="3475107" cy="2895475"/>
            <a:chOff x="0" y="0"/>
            <a:chExt cx="1510781" cy="1258790"/>
          </a:xfrm>
        </p:grpSpPr>
        <p:sp>
          <p:nvSpPr>
            <p:cNvPr id="9" name="Freeform 9"/>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10" name="TextBox 10"/>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11" name="Group 11"/>
          <p:cNvGrpSpPr/>
          <p:nvPr/>
        </p:nvGrpSpPr>
        <p:grpSpPr>
          <a:xfrm>
            <a:off x="8031093" y="2700221"/>
            <a:ext cx="3475107" cy="2895475"/>
            <a:chOff x="0" y="0"/>
            <a:chExt cx="1510781" cy="1258790"/>
          </a:xfrm>
        </p:grpSpPr>
        <p:sp>
          <p:nvSpPr>
            <p:cNvPr id="12" name="Freeform 12"/>
            <p:cNvSpPr/>
            <p:nvPr/>
          </p:nvSpPr>
          <p:spPr>
            <a:xfrm>
              <a:off x="0" y="0"/>
              <a:ext cx="1510781" cy="1258790"/>
            </a:xfrm>
            <a:custGeom>
              <a:avLst/>
              <a:gdLst/>
              <a:ahLst/>
              <a:cxnLst/>
              <a:rect l="l" t="t" r="r" b="b"/>
              <a:pathLst>
                <a:path w="1510781" h="1258790">
                  <a:moveTo>
                    <a:pt x="29704" y="0"/>
                  </a:moveTo>
                  <a:lnTo>
                    <a:pt x="1481077" y="0"/>
                  </a:lnTo>
                  <a:cubicBezTo>
                    <a:pt x="1497482" y="0"/>
                    <a:pt x="1510781" y="13299"/>
                    <a:pt x="1510781" y="29704"/>
                  </a:cubicBezTo>
                  <a:lnTo>
                    <a:pt x="1510781" y="1229085"/>
                  </a:lnTo>
                  <a:cubicBezTo>
                    <a:pt x="1510781" y="1236963"/>
                    <a:pt x="1507651" y="1244519"/>
                    <a:pt x="1502081" y="1250089"/>
                  </a:cubicBezTo>
                  <a:cubicBezTo>
                    <a:pt x="1496510" y="1255660"/>
                    <a:pt x="1488955" y="1258790"/>
                    <a:pt x="1481077" y="1258790"/>
                  </a:cubicBezTo>
                  <a:lnTo>
                    <a:pt x="29704" y="1258790"/>
                  </a:lnTo>
                  <a:cubicBezTo>
                    <a:pt x="21826" y="1258790"/>
                    <a:pt x="14271" y="1255660"/>
                    <a:pt x="8700" y="1250089"/>
                  </a:cubicBezTo>
                  <a:cubicBezTo>
                    <a:pt x="3130" y="1244519"/>
                    <a:pt x="0" y="1236963"/>
                    <a:pt x="0" y="1229085"/>
                  </a:cubicBezTo>
                  <a:lnTo>
                    <a:pt x="0" y="29704"/>
                  </a:lnTo>
                  <a:cubicBezTo>
                    <a:pt x="0" y="21826"/>
                    <a:pt x="3130" y="14271"/>
                    <a:pt x="8700" y="8700"/>
                  </a:cubicBezTo>
                  <a:cubicBezTo>
                    <a:pt x="14271" y="3130"/>
                    <a:pt x="21826" y="0"/>
                    <a:pt x="29704" y="0"/>
                  </a:cubicBezTo>
                  <a:close/>
                </a:path>
              </a:pathLst>
            </a:custGeom>
            <a:solidFill>
              <a:srgbClr val="FFFFFF"/>
            </a:solidFill>
            <a:ln w="95250" cap="sq">
              <a:solidFill>
                <a:srgbClr val="96BAD7"/>
              </a:solidFill>
              <a:prstDash val="solid"/>
              <a:miter/>
            </a:ln>
          </p:spPr>
          <p:txBody>
            <a:bodyPr/>
            <a:lstStyle/>
            <a:p>
              <a:endParaRPr lang="ja-JP" altLang="en-US"/>
            </a:p>
          </p:txBody>
        </p:sp>
        <p:sp>
          <p:nvSpPr>
            <p:cNvPr id="13" name="TextBox 13"/>
            <p:cNvSpPr txBox="1"/>
            <p:nvPr/>
          </p:nvSpPr>
          <p:spPr>
            <a:xfrm>
              <a:off x="0" y="-200025"/>
              <a:ext cx="1510781" cy="1458815"/>
            </a:xfrm>
            <a:prstGeom prst="rect">
              <a:avLst/>
            </a:prstGeom>
          </p:spPr>
          <p:txBody>
            <a:bodyPr lIns="33867" tIns="33867" rIns="33867" bIns="33867" rtlCol="0" anchor="ctr"/>
            <a:lstStyle/>
            <a:p>
              <a:pPr algn="ctr">
                <a:lnSpc>
                  <a:spcPts val="1960"/>
                </a:lnSpc>
                <a:spcBef>
                  <a:spcPct val="0"/>
                </a:spcBef>
              </a:pPr>
              <a:endParaRPr sz="1200"/>
            </a:p>
          </p:txBody>
        </p:sp>
      </p:grpSp>
      <p:grpSp>
        <p:nvGrpSpPr>
          <p:cNvPr id="14" name="Group 14"/>
          <p:cNvGrpSpPr/>
          <p:nvPr/>
        </p:nvGrpSpPr>
        <p:grpSpPr>
          <a:xfrm>
            <a:off x="-161613" y="-126167"/>
            <a:ext cx="12515225" cy="507167"/>
            <a:chOff x="0" y="0"/>
            <a:chExt cx="4944286" cy="200362"/>
          </a:xfrm>
        </p:grpSpPr>
        <p:sp>
          <p:nvSpPr>
            <p:cNvPr id="15" name="Freeform 15"/>
            <p:cNvSpPr/>
            <p:nvPr/>
          </p:nvSpPr>
          <p:spPr>
            <a:xfrm>
              <a:off x="0" y="0"/>
              <a:ext cx="4944287" cy="200362"/>
            </a:xfrm>
            <a:custGeom>
              <a:avLst/>
              <a:gdLst/>
              <a:ahLst/>
              <a:cxnLst/>
              <a:rect l="l" t="t" r="r" b="b"/>
              <a:pathLst>
                <a:path w="4944287" h="200362">
                  <a:moveTo>
                    <a:pt x="0" y="0"/>
                  </a:moveTo>
                  <a:lnTo>
                    <a:pt x="4944287" y="0"/>
                  </a:lnTo>
                  <a:lnTo>
                    <a:pt x="4944287" y="200362"/>
                  </a:lnTo>
                  <a:lnTo>
                    <a:pt x="0" y="200362"/>
                  </a:lnTo>
                  <a:close/>
                </a:path>
              </a:pathLst>
            </a:custGeom>
            <a:solidFill>
              <a:srgbClr val="96BAD7"/>
            </a:solidFill>
          </p:spPr>
          <p:txBody>
            <a:bodyPr/>
            <a:lstStyle/>
            <a:p>
              <a:endParaRPr lang="ja-JP" altLang="en-US"/>
            </a:p>
          </p:txBody>
        </p:sp>
        <p:sp>
          <p:nvSpPr>
            <p:cNvPr id="16" name="TextBox 16"/>
            <p:cNvSpPr txBox="1"/>
            <p:nvPr/>
          </p:nvSpPr>
          <p:spPr>
            <a:xfrm>
              <a:off x="0" y="-200025"/>
              <a:ext cx="4944286" cy="400387"/>
            </a:xfrm>
            <a:prstGeom prst="rect">
              <a:avLst/>
            </a:prstGeom>
          </p:spPr>
          <p:txBody>
            <a:bodyPr lIns="33867" tIns="33867" rIns="33867" bIns="33867" rtlCol="0" anchor="ctr"/>
            <a:lstStyle/>
            <a:p>
              <a:pPr algn="ctr">
                <a:lnSpc>
                  <a:spcPts val="1960"/>
                </a:lnSpc>
              </a:pPr>
              <a:endParaRPr sz="1200"/>
            </a:p>
          </p:txBody>
        </p:sp>
      </p:grpSp>
      <p:grpSp>
        <p:nvGrpSpPr>
          <p:cNvPr id="17" name="Group 17"/>
          <p:cNvGrpSpPr/>
          <p:nvPr/>
        </p:nvGrpSpPr>
        <p:grpSpPr>
          <a:xfrm>
            <a:off x="-161613" y="6477000"/>
            <a:ext cx="12515225" cy="513517"/>
            <a:chOff x="0" y="0"/>
            <a:chExt cx="4944286" cy="202871"/>
          </a:xfrm>
        </p:grpSpPr>
        <p:sp>
          <p:nvSpPr>
            <p:cNvPr id="18" name="Freeform 18"/>
            <p:cNvSpPr/>
            <p:nvPr/>
          </p:nvSpPr>
          <p:spPr>
            <a:xfrm>
              <a:off x="0" y="0"/>
              <a:ext cx="4944287" cy="202871"/>
            </a:xfrm>
            <a:custGeom>
              <a:avLst/>
              <a:gdLst/>
              <a:ahLst/>
              <a:cxnLst/>
              <a:rect l="l" t="t" r="r" b="b"/>
              <a:pathLst>
                <a:path w="4944287" h="202871">
                  <a:moveTo>
                    <a:pt x="0" y="0"/>
                  </a:moveTo>
                  <a:lnTo>
                    <a:pt x="4944287" y="0"/>
                  </a:lnTo>
                  <a:lnTo>
                    <a:pt x="4944287" y="202871"/>
                  </a:lnTo>
                  <a:lnTo>
                    <a:pt x="0" y="202871"/>
                  </a:lnTo>
                  <a:close/>
                </a:path>
              </a:pathLst>
            </a:custGeom>
            <a:solidFill>
              <a:srgbClr val="96BAD7"/>
            </a:solidFill>
          </p:spPr>
          <p:txBody>
            <a:bodyPr/>
            <a:lstStyle/>
            <a:p>
              <a:endParaRPr lang="ja-JP" altLang="en-US"/>
            </a:p>
          </p:txBody>
        </p:sp>
        <p:sp>
          <p:nvSpPr>
            <p:cNvPr id="19" name="TextBox 19"/>
            <p:cNvSpPr txBox="1"/>
            <p:nvPr/>
          </p:nvSpPr>
          <p:spPr>
            <a:xfrm>
              <a:off x="0" y="-200025"/>
              <a:ext cx="4944286" cy="402896"/>
            </a:xfrm>
            <a:prstGeom prst="rect">
              <a:avLst/>
            </a:prstGeom>
          </p:spPr>
          <p:txBody>
            <a:bodyPr lIns="33867" tIns="33867" rIns="33867" bIns="33867" rtlCol="0" anchor="ctr"/>
            <a:lstStyle/>
            <a:p>
              <a:pPr algn="ctr">
                <a:lnSpc>
                  <a:spcPts val="1960"/>
                </a:lnSpc>
              </a:pPr>
              <a:endParaRPr sz="1200"/>
            </a:p>
          </p:txBody>
        </p:sp>
      </p:grpSp>
      <p:grpSp>
        <p:nvGrpSpPr>
          <p:cNvPr id="20" name="Group 20"/>
          <p:cNvGrpSpPr/>
          <p:nvPr/>
        </p:nvGrpSpPr>
        <p:grpSpPr>
          <a:xfrm>
            <a:off x="787400" y="787400"/>
            <a:ext cx="10820400" cy="469726"/>
            <a:chOff x="0" y="0"/>
            <a:chExt cx="5050441" cy="219245"/>
          </a:xfrm>
        </p:grpSpPr>
        <p:sp>
          <p:nvSpPr>
            <p:cNvPr id="21" name="Freeform 21"/>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91D0B7"/>
            </a:solidFill>
            <a:ln cap="rnd">
              <a:noFill/>
              <a:prstDash val="solid"/>
              <a:round/>
            </a:ln>
          </p:spPr>
          <p:txBody>
            <a:bodyPr/>
            <a:lstStyle/>
            <a:p>
              <a:endParaRPr lang="ja-JP" altLang="en-US"/>
            </a:p>
          </p:txBody>
        </p:sp>
        <p:sp>
          <p:nvSpPr>
            <p:cNvPr id="22" name="TextBox 22"/>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grpSp>
        <p:nvGrpSpPr>
          <p:cNvPr id="23" name="Group 23"/>
          <p:cNvGrpSpPr/>
          <p:nvPr/>
        </p:nvGrpSpPr>
        <p:grpSpPr>
          <a:xfrm>
            <a:off x="685800" y="685800"/>
            <a:ext cx="10820400" cy="469726"/>
            <a:chOff x="0" y="0"/>
            <a:chExt cx="5050441" cy="219245"/>
          </a:xfrm>
        </p:grpSpPr>
        <p:sp>
          <p:nvSpPr>
            <p:cNvPr id="24" name="Freeform 24"/>
            <p:cNvSpPr/>
            <p:nvPr/>
          </p:nvSpPr>
          <p:spPr>
            <a:xfrm>
              <a:off x="0" y="0"/>
              <a:ext cx="5050441" cy="219245"/>
            </a:xfrm>
            <a:custGeom>
              <a:avLst/>
              <a:gdLst/>
              <a:ahLst/>
              <a:cxnLst/>
              <a:rect l="l" t="t" r="r" b="b"/>
              <a:pathLst>
                <a:path w="5050441" h="219245">
                  <a:moveTo>
                    <a:pt x="47700" y="0"/>
                  </a:moveTo>
                  <a:lnTo>
                    <a:pt x="5002742" y="0"/>
                  </a:lnTo>
                  <a:cubicBezTo>
                    <a:pt x="5015392" y="0"/>
                    <a:pt x="5027525" y="5025"/>
                    <a:pt x="5036470" y="13971"/>
                  </a:cubicBezTo>
                  <a:cubicBezTo>
                    <a:pt x="5045416" y="22916"/>
                    <a:pt x="5050441" y="35049"/>
                    <a:pt x="5050441" y="47700"/>
                  </a:cubicBezTo>
                  <a:lnTo>
                    <a:pt x="5050441" y="171546"/>
                  </a:lnTo>
                  <a:cubicBezTo>
                    <a:pt x="5050441" y="184197"/>
                    <a:pt x="5045416" y="196329"/>
                    <a:pt x="5036470" y="205275"/>
                  </a:cubicBezTo>
                  <a:cubicBezTo>
                    <a:pt x="5027525" y="214220"/>
                    <a:pt x="5015392" y="219245"/>
                    <a:pt x="5002742" y="219245"/>
                  </a:cubicBezTo>
                  <a:lnTo>
                    <a:pt x="47700" y="219245"/>
                  </a:lnTo>
                  <a:cubicBezTo>
                    <a:pt x="35049" y="219245"/>
                    <a:pt x="22916" y="214220"/>
                    <a:pt x="13971" y="205275"/>
                  </a:cubicBezTo>
                  <a:cubicBezTo>
                    <a:pt x="5025" y="196329"/>
                    <a:pt x="0" y="184197"/>
                    <a:pt x="0" y="171546"/>
                  </a:cubicBezTo>
                  <a:lnTo>
                    <a:pt x="0" y="47700"/>
                  </a:lnTo>
                  <a:cubicBezTo>
                    <a:pt x="0" y="35049"/>
                    <a:pt x="5025" y="22916"/>
                    <a:pt x="13971" y="13971"/>
                  </a:cubicBezTo>
                  <a:cubicBezTo>
                    <a:pt x="22916" y="5025"/>
                    <a:pt x="35049" y="0"/>
                    <a:pt x="47700" y="0"/>
                  </a:cubicBezTo>
                  <a:close/>
                </a:path>
              </a:pathLst>
            </a:custGeom>
            <a:solidFill>
              <a:srgbClr val="FFFFFF"/>
            </a:solidFill>
            <a:ln w="38100" cap="rnd">
              <a:solidFill>
                <a:srgbClr val="05153E"/>
              </a:solidFill>
              <a:prstDash val="solid"/>
              <a:round/>
            </a:ln>
          </p:spPr>
          <p:txBody>
            <a:bodyPr/>
            <a:lstStyle/>
            <a:p>
              <a:endParaRPr lang="ja-JP" altLang="en-US"/>
            </a:p>
          </p:txBody>
        </p:sp>
        <p:sp>
          <p:nvSpPr>
            <p:cNvPr id="25" name="TextBox 25"/>
            <p:cNvSpPr txBox="1"/>
            <p:nvPr/>
          </p:nvSpPr>
          <p:spPr>
            <a:xfrm>
              <a:off x="0" y="-200025"/>
              <a:ext cx="5050441" cy="419270"/>
            </a:xfrm>
            <a:prstGeom prst="rect">
              <a:avLst/>
            </a:prstGeom>
          </p:spPr>
          <p:txBody>
            <a:bodyPr lIns="28665" tIns="28665" rIns="28665" bIns="28665" rtlCol="0" anchor="ctr"/>
            <a:lstStyle/>
            <a:p>
              <a:pPr algn="ctr">
                <a:lnSpc>
                  <a:spcPts val="1960"/>
                </a:lnSpc>
              </a:pPr>
              <a:endParaRPr sz="1200"/>
            </a:p>
          </p:txBody>
        </p:sp>
      </p:grpSp>
      <p:sp>
        <p:nvSpPr>
          <p:cNvPr id="26" name="AutoShape 26"/>
          <p:cNvSpPr/>
          <p:nvPr/>
        </p:nvSpPr>
        <p:spPr>
          <a:xfrm flipV="1">
            <a:off x="889432"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sp>
        <p:nvSpPr>
          <p:cNvPr id="27" name="AutoShape 27"/>
          <p:cNvSpPr/>
          <p:nvPr/>
        </p:nvSpPr>
        <p:spPr>
          <a:xfrm flipV="1">
            <a:off x="4567959"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sp>
        <p:nvSpPr>
          <p:cNvPr id="28" name="AutoShape 28"/>
          <p:cNvSpPr/>
          <p:nvPr/>
        </p:nvSpPr>
        <p:spPr>
          <a:xfrm>
            <a:off x="8246487" y="3711652"/>
            <a:ext cx="3044319" cy="0"/>
          </a:xfrm>
          <a:prstGeom prst="line">
            <a:avLst/>
          </a:prstGeom>
          <a:ln w="76200" cap="flat">
            <a:solidFill>
              <a:srgbClr val="96BAD7"/>
            </a:solidFill>
            <a:prstDash val="solid"/>
            <a:headEnd type="none" w="sm" len="sm"/>
            <a:tailEnd type="none" w="sm" len="sm"/>
          </a:ln>
        </p:spPr>
        <p:txBody>
          <a:bodyPr/>
          <a:lstStyle/>
          <a:p>
            <a:endParaRPr lang="ja-JP" altLang="en-US"/>
          </a:p>
        </p:txBody>
      </p:sp>
      <p:grpSp>
        <p:nvGrpSpPr>
          <p:cNvPr id="29" name="Group 29"/>
          <p:cNvGrpSpPr/>
          <p:nvPr/>
        </p:nvGrpSpPr>
        <p:grpSpPr>
          <a:xfrm>
            <a:off x="5643549" y="2259532"/>
            <a:ext cx="881377" cy="88137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31" name="TextBox 31"/>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grpSp>
        <p:nvGrpSpPr>
          <p:cNvPr id="32" name="Group 32"/>
          <p:cNvGrpSpPr/>
          <p:nvPr/>
        </p:nvGrpSpPr>
        <p:grpSpPr>
          <a:xfrm>
            <a:off x="9327958" y="2259532"/>
            <a:ext cx="881377" cy="88137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AD7"/>
            </a:solidFill>
          </p:spPr>
          <p:txBody>
            <a:bodyPr/>
            <a:lstStyle/>
            <a:p>
              <a:endParaRPr lang="ja-JP" altLang="en-US"/>
            </a:p>
          </p:txBody>
        </p:sp>
        <p:sp>
          <p:nvSpPr>
            <p:cNvPr id="34" name="TextBox 34"/>
            <p:cNvSpPr txBox="1"/>
            <p:nvPr/>
          </p:nvSpPr>
          <p:spPr>
            <a:xfrm>
              <a:off x="76200" y="-123825"/>
              <a:ext cx="660400" cy="860425"/>
            </a:xfrm>
            <a:prstGeom prst="rect">
              <a:avLst/>
            </a:prstGeom>
          </p:spPr>
          <p:txBody>
            <a:bodyPr lIns="33867" tIns="33867" rIns="33867" bIns="33867" rtlCol="0" anchor="ctr"/>
            <a:lstStyle/>
            <a:p>
              <a:pPr algn="ctr">
                <a:lnSpc>
                  <a:spcPts val="1960"/>
                </a:lnSpc>
              </a:pPr>
              <a:endParaRPr sz="1200"/>
            </a:p>
          </p:txBody>
        </p:sp>
      </p:grpSp>
      <p:sp>
        <p:nvSpPr>
          <p:cNvPr id="35" name="Freeform 35"/>
          <p:cNvSpPr/>
          <p:nvPr/>
        </p:nvSpPr>
        <p:spPr>
          <a:xfrm>
            <a:off x="9400140" y="2480551"/>
            <a:ext cx="737013" cy="485507"/>
          </a:xfrm>
          <a:custGeom>
            <a:avLst/>
            <a:gdLst/>
            <a:ahLst/>
            <a:cxnLst/>
            <a:rect l="l" t="t" r="r" b="b"/>
            <a:pathLst>
              <a:path w="1105519" h="728261">
                <a:moveTo>
                  <a:pt x="0" y="0"/>
                </a:moveTo>
                <a:lnTo>
                  <a:pt x="1105519" y="0"/>
                </a:lnTo>
                <a:lnTo>
                  <a:pt x="1105519" y="728261"/>
                </a:lnTo>
                <a:lnTo>
                  <a:pt x="0" y="728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p>
        </p:txBody>
      </p:sp>
      <p:sp>
        <p:nvSpPr>
          <p:cNvPr id="36" name="Freeform 36"/>
          <p:cNvSpPr/>
          <p:nvPr/>
        </p:nvSpPr>
        <p:spPr>
          <a:xfrm>
            <a:off x="5787435" y="2403418"/>
            <a:ext cx="593605" cy="593605"/>
          </a:xfrm>
          <a:custGeom>
            <a:avLst/>
            <a:gdLst/>
            <a:ahLst/>
            <a:cxnLst/>
            <a:rect l="l" t="t" r="r" b="b"/>
            <a:pathLst>
              <a:path w="890408" h="890408">
                <a:moveTo>
                  <a:pt x="0" y="0"/>
                </a:moveTo>
                <a:lnTo>
                  <a:pt x="890407" y="0"/>
                </a:lnTo>
                <a:lnTo>
                  <a:pt x="890407" y="890408"/>
                </a:lnTo>
                <a:lnTo>
                  <a:pt x="0" y="8904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p>
        </p:txBody>
      </p:sp>
      <p:sp>
        <p:nvSpPr>
          <p:cNvPr id="37" name="Freeform 37"/>
          <p:cNvSpPr/>
          <p:nvPr/>
        </p:nvSpPr>
        <p:spPr>
          <a:xfrm>
            <a:off x="2123926" y="2416956"/>
            <a:ext cx="616552" cy="612698"/>
          </a:xfrm>
          <a:custGeom>
            <a:avLst/>
            <a:gdLst/>
            <a:ahLst/>
            <a:cxnLst/>
            <a:rect l="l" t="t" r="r" b="b"/>
            <a:pathLst>
              <a:path w="924828" h="919047">
                <a:moveTo>
                  <a:pt x="0" y="0"/>
                </a:moveTo>
                <a:lnTo>
                  <a:pt x="924828" y="0"/>
                </a:lnTo>
                <a:lnTo>
                  <a:pt x="924828" y="919048"/>
                </a:lnTo>
                <a:lnTo>
                  <a:pt x="0" y="9190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ja-JP" altLang="en-US"/>
          </a:p>
        </p:txBody>
      </p:sp>
      <p:sp>
        <p:nvSpPr>
          <p:cNvPr id="38" name="TextBox 38"/>
          <p:cNvSpPr txBox="1"/>
          <p:nvPr/>
        </p:nvSpPr>
        <p:spPr>
          <a:xfrm>
            <a:off x="697563" y="1450829"/>
            <a:ext cx="10820400" cy="462884"/>
          </a:xfrm>
          <a:prstGeom prst="rect">
            <a:avLst/>
          </a:prstGeom>
        </p:spPr>
        <p:txBody>
          <a:bodyPr lIns="0" tIns="0" rIns="0" bIns="0" rtlCol="0" anchor="t">
            <a:spAutoFit/>
          </a:bodyPr>
          <a:lstStyle/>
          <a:p>
            <a:pPr>
              <a:lnSpc>
                <a:spcPts val="3920"/>
              </a:lnSpc>
              <a:spcBef>
                <a:spcPct val="0"/>
              </a:spcBef>
            </a:pPr>
            <a:r>
              <a:rPr lang="en-US" sz="2800" b="1">
                <a:solidFill>
                  <a:srgbClr val="05153E"/>
                </a:solidFill>
                <a:latin typeface="たづがね角ゴシック Info Bold"/>
                <a:ea typeface="たづがね角ゴシック Info Bold"/>
                <a:cs typeface="たづがね角ゴシック Info Bold"/>
                <a:sym typeface="たづがね角ゴシック Info Bold"/>
              </a:rPr>
              <a:t>資産運用によるリターンを最大化させる3つのルール</a:t>
            </a:r>
          </a:p>
        </p:txBody>
      </p:sp>
      <p:sp>
        <p:nvSpPr>
          <p:cNvPr id="39" name="TextBox 39"/>
          <p:cNvSpPr txBox="1"/>
          <p:nvPr/>
        </p:nvSpPr>
        <p:spPr>
          <a:xfrm>
            <a:off x="889432" y="3749324"/>
            <a:ext cx="3044319" cy="1596591"/>
          </a:xfrm>
          <a:prstGeom prst="rect">
            <a:avLst/>
          </a:prstGeom>
        </p:spPr>
        <p:txBody>
          <a:bodyPr lIns="0" tIns="0" rIns="0" bIns="0" rtlCol="0" anchor="t">
            <a:spAutoFit/>
          </a:bodyPr>
          <a:lstStyle/>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投資信託の場合には</a:t>
            </a:r>
          </a:p>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①購入時：購入時手数料</a:t>
            </a:r>
          </a:p>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②保有中：信託報酬</a:t>
            </a:r>
          </a:p>
          <a:p>
            <a:pPr algn="just">
              <a:lnSpc>
                <a:spcPts val="2146"/>
              </a:lnSpc>
            </a:pPr>
            <a:r>
              <a:rPr lang="en-US" sz="1533" spc="-75">
                <a:solidFill>
                  <a:srgbClr val="05153E"/>
                </a:solidFill>
                <a:latin typeface="たづがね角ゴシック Info"/>
                <a:ea typeface="たづがね角ゴシック Info"/>
                <a:cs typeface="たづがね角ゴシック Info"/>
                <a:sym typeface="たづがね角ゴシック Info"/>
              </a:rPr>
              <a:t>③売却時：信託財産留保額</a:t>
            </a:r>
          </a:p>
          <a:p>
            <a:pPr algn="just">
              <a:lnSpc>
                <a:spcPts val="2146"/>
              </a:lnSpc>
            </a:pPr>
            <a:r>
              <a:rPr lang="en-US" sz="1533" spc="-282">
                <a:solidFill>
                  <a:srgbClr val="05153E"/>
                </a:solidFill>
                <a:latin typeface="たづがね角ゴシック Info"/>
                <a:ea typeface="たづがね角ゴシック Info"/>
                <a:cs typeface="たづがね角ゴシック Info"/>
                <a:sym typeface="たづがね角ゴシック Info"/>
              </a:rPr>
              <a:t>特に②の低い商品を選ぶことが大切です。</a:t>
            </a:r>
          </a:p>
        </p:txBody>
      </p:sp>
      <p:sp>
        <p:nvSpPr>
          <p:cNvPr id="40" name="TextBox 40"/>
          <p:cNvSpPr txBox="1"/>
          <p:nvPr/>
        </p:nvSpPr>
        <p:spPr>
          <a:xfrm>
            <a:off x="937320" y="3118150"/>
            <a:ext cx="2909341" cy="355418"/>
          </a:xfrm>
          <a:prstGeom prst="rect">
            <a:avLst/>
          </a:prstGeom>
        </p:spPr>
        <p:txBody>
          <a:bodyPr lIns="0" tIns="0" rIns="0" bIns="0" rtlCol="0" anchor="t">
            <a:spAutoFit/>
          </a:bodyPr>
          <a:lstStyle/>
          <a:p>
            <a:pPr algn="ctr">
              <a:lnSpc>
                <a:spcPts val="2987"/>
              </a:lnSpc>
              <a:spcBef>
                <a:spcPct val="0"/>
              </a:spcBef>
            </a:pPr>
            <a:r>
              <a:rPr lang="en-US" sz="2133" b="1" spc="-175">
                <a:solidFill>
                  <a:srgbClr val="05153E"/>
                </a:solidFill>
                <a:latin typeface="たづがね角ゴシック Info Heavy"/>
                <a:ea typeface="たづがね角ゴシック Info Heavy"/>
                <a:cs typeface="たづがね角ゴシック Info Heavy"/>
                <a:sym typeface="たづがね角ゴシック Info Heavy"/>
              </a:rPr>
              <a:t>手数料の安い商品を選ぶ</a:t>
            </a:r>
          </a:p>
        </p:txBody>
      </p:sp>
      <p:sp>
        <p:nvSpPr>
          <p:cNvPr id="41" name="TextBox 41"/>
          <p:cNvSpPr txBox="1"/>
          <p:nvPr/>
        </p:nvSpPr>
        <p:spPr>
          <a:xfrm>
            <a:off x="4567959" y="3749324"/>
            <a:ext cx="3044319" cy="1327286"/>
          </a:xfrm>
          <a:prstGeom prst="rect">
            <a:avLst/>
          </a:prstGeom>
        </p:spPr>
        <p:txBody>
          <a:bodyPr lIns="0" tIns="0" rIns="0" bIns="0" rtlCol="0" anchor="t">
            <a:spAutoFit/>
          </a:bodyPr>
          <a:lstStyle/>
          <a:p>
            <a:pPr algn="just">
              <a:lnSpc>
                <a:spcPts val="2146"/>
              </a:lnSpc>
            </a:pPr>
            <a:r>
              <a:rPr lang="en-US" sz="1533" spc="-139">
                <a:solidFill>
                  <a:srgbClr val="05153E"/>
                </a:solidFill>
                <a:latin typeface="たづがね角ゴシック Info"/>
                <a:ea typeface="たづがね角ゴシック Info"/>
                <a:cs typeface="たづがね角ゴシック Info"/>
                <a:sym typeface="たづがね角ゴシック Info"/>
              </a:rPr>
              <a:t>投資信託は分配によって、基準価額が下がります。利益がさらに利益を生む複利効果を重視したい資産形成期は、分配金の支払い実績がない、あるいは頻度が少ない商品が望ましいです。</a:t>
            </a:r>
          </a:p>
        </p:txBody>
      </p:sp>
      <p:sp>
        <p:nvSpPr>
          <p:cNvPr id="42" name="TextBox 42"/>
          <p:cNvSpPr txBox="1"/>
          <p:nvPr/>
        </p:nvSpPr>
        <p:spPr>
          <a:xfrm>
            <a:off x="4567959" y="3118150"/>
            <a:ext cx="3044319" cy="355418"/>
          </a:xfrm>
          <a:prstGeom prst="rect">
            <a:avLst/>
          </a:prstGeom>
        </p:spPr>
        <p:txBody>
          <a:bodyPr lIns="0" tIns="0" rIns="0" bIns="0" rtlCol="0" anchor="t">
            <a:spAutoFit/>
          </a:bodyPr>
          <a:lstStyle/>
          <a:p>
            <a:pPr algn="ctr">
              <a:lnSpc>
                <a:spcPts val="2987"/>
              </a:lnSpc>
              <a:spcBef>
                <a:spcPct val="0"/>
              </a:spcBef>
            </a:pPr>
            <a:r>
              <a:rPr lang="en-US" sz="2133" b="1">
                <a:solidFill>
                  <a:srgbClr val="05153E"/>
                </a:solidFill>
                <a:latin typeface="たづがね角ゴシック Info Heavy"/>
                <a:ea typeface="たづがね角ゴシック Info Heavy"/>
                <a:cs typeface="たづがね角ゴシック Info Heavy"/>
                <a:sym typeface="たづがね角ゴシック Info Heavy"/>
              </a:rPr>
              <a:t>分配金は再投資</a:t>
            </a:r>
          </a:p>
        </p:txBody>
      </p:sp>
      <p:sp>
        <p:nvSpPr>
          <p:cNvPr id="43" name="TextBox 43"/>
          <p:cNvSpPr txBox="1"/>
          <p:nvPr/>
        </p:nvSpPr>
        <p:spPr>
          <a:xfrm>
            <a:off x="8259187" y="3749324"/>
            <a:ext cx="3044319" cy="1327286"/>
          </a:xfrm>
          <a:prstGeom prst="rect">
            <a:avLst/>
          </a:prstGeom>
        </p:spPr>
        <p:txBody>
          <a:bodyPr lIns="0" tIns="0" rIns="0" bIns="0" rtlCol="0" anchor="t">
            <a:spAutoFit/>
          </a:bodyPr>
          <a:lstStyle/>
          <a:p>
            <a:pPr algn="just">
              <a:lnSpc>
                <a:spcPts val="2146"/>
              </a:lnSpc>
            </a:pPr>
            <a:r>
              <a:rPr lang="en-US" sz="1533">
                <a:solidFill>
                  <a:srgbClr val="05153E"/>
                </a:solidFill>
                <a:latin typeface="たづがね角ゴシック Info"/>
                <a:ea typeface="たづがね角ゴシック Info"/>
                <a:cs typeface="たづがね角ゴシック Info"/>
                <a:sym typeface="たづがね角ゴシック Info"/>
              </a:rPr>
              <a:t>目的にあった税制優遇を活用し、コストを抑えることが大切です。</a:t>
            </a:r>
          </a:p>
          <a:p>
            <a:pPr algn="just">
              <a:lnSpc>
                <a:spcPts val="2146"/>
              </a:lnSpc>
            </a:pPr>
            <a:r>
              <a:rPr lang="en-US" sz="1533">
                <a:solidFill>
                  <a:srgbClr val="05153E"/>
                </a:solidFill>
                <a:latin typeface="たづがね角ゴシック Info"/>
                <a:ea typeface="たづがね角ゴシック Info"/>
                <a:cs typeface="たづがね角ゴシック Info"/>
                <a:sym typeface="たづがね角ゴシック Info"/>
              </a:rPr>
              <a:t>・貯める（住宅財形・年金財形）</a:t>
            </a:r>
          </a:p>
          <a:p>
            <a:pPr algn="just">
              <a:lnSpc>
                <a:spcPts val="2146"/>
              </a:lnSpc>
            </a:pPr>
            <a:r>
              <a:rPr lang="en-US" sz="1533">
                <a:solidFill>
                  <a:srgbClr val="05153E"/>
                </a:solidFill>
                <a:latin typeface="たづがね角ゴシック Info"/>
                <a:ea typeface="たづがね角ゴシック Info"/>
                <a:cs typeface="たづがね角ゴシック Info"/>
                <a:sym typeface="たづがね角ゴシック Info"/>
              </a:rPr>
              <a:t>・増やす（NISA）</a:t>
            </a:r>
          </a:p>
          <a:p>
            <a:pPr algn="just">
              <a:lnSpc>
                <a:spcPts val="2146"/>
              </a:lnSpc>
            </a:pPr>
            <a:r>
              <a:rPr lang="en-US" sz="1533">
                <a:solidFill>
                  <a:srgbClr val="05153E"/>
                </a:solidFill>
                <a:latin typeface="たづがね角ゴシック Info"/>
                <a:ea typeface="たづがね角ゴシック Info"/>
                <a:cs typeface="たづがね角ゴシック Info"/>
                <a:sym typeface="たづがね角ゴシック Info"/>
              </a:rPr>
              <a:t>・老後に備える（確定拠出年金）</a:t>
            </a:r>
          </a:p>
        </p:txBody>
      </p:sp>
      <p:sp>
        <p:nvSpPr>
          <p:cNvPr id="44" name="TextBox 44"/>
          <p:cNvSpPr txBox="1"/>
          <p:nvPr/>
        </p:nvSpPr>
        <p:spPr>
          <a:xfrm>
            <a:off x="8246487" y="3118150"/>
            <a:ext cx="3044319" cy="355418"/>
          </a:xfrm>
          <a:prstGeom prst="rect">
            <a:avLst/>
          </a:prstGeom>
        </p:spPr>
        <p:txBody>
          <a:bodyPr lIns="0" tIns="0" rIns="0" bIns="0" rtlCol="0" anchor="t">
            <a:spAutoFit/>
          </a:bodyPr>
          <a:lstStyle/>
          <a:p>
            <a:pPr algn="ctr">
              <a:lnSpc>
                <a:spcPts val="2987"/>
              </a:lnSpc>
              <a:spcBef>
                <a:spcPct val="0"/>
              </a:spcBef>
            </a:pPr>
            <a:r>
              <a:rPr lang="en-US" sz="2133" b="1">
                <a:solidFill>
                  <a:srgbClr val="05153E"/>
                </a:solidFill>
                <a:latin typeface="たづがね角ゴシック Info Heavy"/>
                <a:ea typeface="たづがね角ゴシック Info Heavy"/>
                <a:cs typeface="たづがね角ゴシック Info Heavy"/>
                <a:sym typeface="たづがね角ゴシック Info Heavy"/>
              </a:rPr>
              <a:t>税制優遇制度の活用</a:t>
            </a:r>
          </a:p>
        </p:txBody>
      </p:sp>
      <p:sp>
        <p:nvSpPr>
          <p:cNvPr id="45" name="TextBox 45"/>
          <p:cNvSpPr txBox="1"/>
          <p:nvPr/>
        </p:nvSpPr>
        <p:spPr>
          <a:xfrm>
            <a:off x="949083" y="615950"/>
            <a:ext cx="1483119" cy="423770"/>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Futura Ultra-Bold"/>
                <a:ea typeface="Futura Ultra-Bold"/>
                <a:cs typeface="Futura Ultra-Bold"/>
                <a:sym typeface="Futura Ultra-Bold"/>
              </a:rPr>
              <a:t>Session 4</a:t>
            </a:r>
          </a:p>
        </p:txBody>
      </p:sp>
      <p:sp>
        <p:nvSpPr>
          <p:cNvPr id="46" name="TextBox 46"/>
          <p:cNvSpPr txBox="1"/>
          <p:nvPr/>
        </p:nvSpPr>
        <p:spPr>
          <a:xfrm>
            <a:off x="2432203" y="488921"/>
            <a:ext cx="7493559" cy="430887"/>
          </a:xfrm>
          <a:prstGeom prst="rect">
            <a:avLst/>
          </a:prstGeom>
        </p:spPr>
        <p:txBody>
          <a:bodyPr lIns="0" tIns="0" rIns="0" bIns="0" rtlCol="0" anchor="t">
            <a:spAutoFit/>
          </a:bodyPr>
          <a:lstStyle/>
          <a:p>
            <a:pPr>
              <a:lnSpc>
                <a:spcPts val="3753"/>
              </a:lnSpc>
              <a:spcBef>
                <a:spcPct val="0"/>
              </a:spcBef>
            </a:pPr>
            <a:r>
              <a:rPr lang="en-US" sz="2085" b="1">
                <a:solidFill>
                  <a:srgbClr val="1B2B55"/>
                </a:solidFill>
                <a:latin typeface="たづがね角ゴシック Info Bold"/>
                <a:ea typeface="たづがね角ゴシック Info Bold"/>
                <a:cs typeface="たづがね角ゴシック Info Bold"/>
                <a:sym typeface="たづがね角ゴシック Info Bold"/>
              </a:rPr>
              <a:t>iDeCo拡充で資産形成はどう変わる？</a:t>
            </a:r>
          </a:p>
        </p:txBody>
      </p:sp>
      <p:sp>
        <p:nvSpPr>
          <p:cNvPr id="47" name="TextBox 47"/>
          <p:cNvSpPr txBox="1"/>
          <p:nvPr/>
        </p:nvSpPr>
        <p:spPr>
          <a:xfrm>
            <a:off x="11472041" y="6134101"/>
            <a:ext cx="169919" cy="211661"/>
          </a:xfrm>
          <a:prstGeom prst="rect">
            <a:avLst/>
          </a:prstGeom>
        </p:spPr>
        <p:txBody>
          <a:bodyPr wrap="none" lIns="0" tIns="0" rIns="0" bIns="0" rtlCol="0" anchor="t">
            <a:spAutoFit/>
          </a:bodyPr>
          <a:lstStyle/>
          <a:p>
            <a:pPr algn="ctr">
              <a:lnSpc>
                <a:spcPts val="1867"/>
              </a:lnSpc>
              <a:spcBef>
                <a:spcPct val="0"/>
              </a:spcBef>
            </a:pPr>
            <a:r>
              <a:rPr lang="en-US" sz="1333">
                <a:solidFill>
                  <a:srgbClr val="05153E"/>
                </a:solidFill>
                <a:latin typeface="Rounded M+"/>
                <a:ea typeface="Rounded M+"/>
                <a:cs typeface="Rounded M+"/>
                <a:sym typeface="Rounded M+"/>
              </a:rPr>
              <a:t>38</a:t>
            </a:r>
          </a:p>
        </p:txBody>
      </p:sp>
      <p:sp>
        <p:nvSpPr>
          <p:cNvPr id="48" name="TextBox 48"/>
          <p:cNvSpPr txBox="1"/>
          <p:nvPr/>
        </p:nvSpPr>
        <p:spPr>
          <a:xfrm>
            <a:off x="4524080" y="6515551"/>
            <a:ext cx="3143841" cy="153568"/>
          </a:xfrm>
          <a:prstGeom prst="rect">
            <a:avLst/>
          </a:prstGeom>
        </p:spPr>
        <p:txBody>
          <a:bodyPr lIns="0" tIns="0" rIns="0" bIns="0" rtlCol="0" anchor="t">
            <a:spAutoFit/>
          </a:bodyPr>
          <a:lstStyle/>
          <a:p>
            <a:pPr algn="ctr">
              <a:lnSpc>
                <a:spcPts val="1273"/>
              </a:lnSpc>
              <a:spcBef>
                <a:spcPct val="0"/>
              </a:spcBef>
            </a:pPr>
            <a:r>
              <a:rPr lang="en-US" sz="909">
                <a:solidFill>
                  <a:srgbClr val="FFFFFF"/>
                </a:solidFill>
                <a:latin typeface="たづがね角ゴシック Info Extra-Light"/>
                <a:ea typeface="たづがね角ゴシック Info Extra-Light"/>
                <a:cs typeface="たづがね角ゴシック Info Extra-Light"/>
                <a:sym typeface="たづがね角ゴシック Info Extra-Light"/>
              </a:rPr>
              <a:t>Copyright © FP事務所ライフホーカー All Rights Reserved.</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940</TotalTime>
  <Words>1130</Words>
  <Application>Microsoft Office PowerPoint</Application>
  <PresentationFormat>ワイド画面</PresentationFormat>
  <Paragraphs>246</Paragraphs>
  <Slides>15</Slides>
  <Notes>13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15</vt:i4>
      </vt:variant>
    </vt:vector>
  </HeadingPairs>
  <TitlesOfParts>
    <vt:vector size="29" baseType="lpstr">
      <vt:lpstr>Futura Ultra-Bold</vt:lpstr>
      <vt:lpstr>Meiryo UI</vt:lpstr>
      <vt:lpstr>Rounded M+</vt:lpstr>
      <vt:lpstr>Zen Maru Gothic</vt:lpstr>
      <vt:lpstr>Zen Maru Gothic Bold</vt:lpstr>
      <vt:lpstr>たづがね角ゴシック Info</vt:lpstr>
      <vt:lpstr>たづがね角ゴシック Info Bold</vt:lpstr>
      <vt:lpstr>たづがね角ゴシック Info Extra-Light</vt:lpstr>
      <vt:lpstr>たづがね角ゴシック Info Heavy</vt:lpstr>
      <vt:lpstr>たづがね角ゴシック Info Medium</vt:lpstr>
      <vt:lpstr>游ゴシック</vt:lpstr>
      <vt:lpstr>游ゴシック Light</vt:lpstr>
      <vt:lpstr>Arial</vt:lpstr>
      <vt:lpstr>Office テーマ</vt:lpstr>
      <vt:lpstr>2026年4月改正！ 確定拠出年金の 賢い活用法</vt:lpstr>
      <vt:lpstr>2026年4月改正！確定拠出年金の賢い活用法</vt:lpstr>
      <vt:lpstr>2026年4月改正！確定拠出年金の賢い活用法</vt:lpstr>
      <vt:lpstr>2026年4月改正！確定拠出年金の賢い活用法</vt:lpstr>
      <vt:lpstr>2026年4月改正！確定拠出年金の賢い活用法</vt:lpstr>
      <vt:lpstr>2026年4月改正！確定拠出年金の賢い活用法</vt:lpstr>
      <vt:lpstr>2026年4月改正！確定拠出年金の賢い活用法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Tomohiro KAMINAKA</dc:creator>
  <cp:lastModifiedBy>Tomohiro KAMINAKA</cp:lastModifiedBy>
  <cp:revision>12</cp:revision>
  <cp:lastPrinted>2026-03-01T00:29:36Z</cp:lastPrinted>
  <dcterms:created xsi:type="dcterms:W3CDTF">2026-02-26T10:57:42Z</dcterms:created>
  <dcterms:modified xsi:type="dcterms:W3CDTF">2026-03-08T15:07:43Z</dcterms:modified>
</cp:coreProperties>
</file>