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1" r:id="rId2"/>
    <p:sldId id="340" r:id="rId3"/>
    <p:sldId id="343" r:id="rId4"/>
    <p:sldId id="345" r:id="rId5"/>
    <p:sldId id="348" r:id="rId6"/>
  </p:sldIdLst>
  <p:sldSz cx="12192000" cy="6858000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EBF7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1946" autoAdjust="0"/>
  </p:normalViewPr>
  <p:slideViewPr>
    <p:cSldViewPr snapToGrid="0">
      <p:cViewPr varScale="1">
        <p:scale>
          <a:sx n="73" d="100"/>
          <a:sy n="73" d="100"/>
        </p:scale>
        <p:origin x="70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EC6B0-FE00-4A31-9FC5-E54C66217EE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715A6-A9F4-4240-B40D-F24CDF21C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1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C3DBA-8245-106B-F360-93D7CFE63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941F3B6-28A8-C43A-E524-1B5F1A1C0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EB3935-C318-A292-DD81-742895923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BB2EBF-77A6-FF68-D1AD-679076FCD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95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7FFE3-FF8D-340D-3D33-27FCCE67A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B856DC3-596A-6D43-D373-4898A3500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F8EC71D-65A3-47A5-1BCA-339353E5B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778220-8EFD-8526-5752-818815C4C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31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3F726-DDDE-73E3-273E-EFEB84ECC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B4EF13A-1A05-7FF4-D1EB-89890B6B4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530502-8FD7-CD63-ED02-90372B984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96DB4B-0F25-5890-64D4-5D9A58B4A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66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87875-B53F-FAFC-4F73-928584EE0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BF01A8-E115-CAE5-43F5-84F7760D3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E74F2F-1B32-3F63-9A63-3DB1BBE94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44342-C3A7-DC87-D3E7-DE0C6B78E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46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1492D-5B0A-90FC-BED3-A5B3403F3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5DFCDB-FD4E-AA28-D6B1-33E5C258B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1F4F7C-E547-1C08-26D5-039BC9563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E05E3A-C6EA-EB9C-EBA6-E7945936A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58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5A3669-6F9A-87DC-4633-33846A5DC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62D8730-2401-2E74-2DEA-850248E6C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5A17B9-64BA-E1A7-AF39-79DD4C70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7820-6264-4D9C-86EC-4967D50D8F47}" type="datetime1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0C8974-948E-8A85-1C8F-6FCF81E0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3517E6-5405-FB4E-5A14-59D1913A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51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9BB9CF-C92E-4687-57FF-6F98F062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ED8595-F836-E678-28DF-15709DA72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9D7C33-27A6-D662-B849-38B10A30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155F-3CD4-4741-AF68-FCB2748FE762}" type="datetime1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629E13-A4EC-306F-AD31-E45318AC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DA9862-C29D-D1CB-59A2-DA1C644C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25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51AEF42-3CE9-694D-ED7E-28EFF8D99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062199-2503-316E-CADF-56EC9D4E4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8CA2C0-5D0B-5AFE-B742-A618F91A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8443-E749-4325-8E2E-948E38BD7324}" type="datetime1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70FF48-6280-A4A0-F2F7-36E62F2E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FE5555-8AE2-39CB-5041-3A0FEF54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49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583EE-4DE0-6BC8-2725-51AE7EE2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429417-89E2-DF56-B09F-BCEE4333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BF9977-7903-2F0A-6A47-365B5954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E847-9BCE-44C1-8DF5-24DF6BC372AC}" type="datetime1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175772-1A4B-1463-53D4-2187A400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161382-4C59-4A01-6677-1D8FEB59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92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FA139-371D-CA7B-3B3E-7C35171B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9CD2DC-E788-1BF2-CE7F-2BE5C4557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7D99D0-BFA1-130A-E26E-7B0BCEB6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2CEF-A0A7-4E0F-A270-A95D6179AD08}" type="datetime1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4A425D-5D4F-9F17-2332-BC8F8DBD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EF192D-BD66-218A-682F-6FA27A96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25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DAFE0E-5401-E8BB-828F-E26937E1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A14EA6-130A-8FDB-9AC1-6547139DA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E31A62-4E3A-AA6F-59B6-106E0B80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4F8D52-BDF0-D9AB-540C-0876945C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4DF-3ABF-4393-A954-1BB5468D135E}" type="datetime1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90611E-E0AF-89E3-0B2E-D1AA853E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DBC99-122F-EE6E-B658-BC2A0F23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60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0F861D-1B53-C6DD-DCE6-F66F86C4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C0FA59-F67F-F783-686D-5A67580C3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74597C4-7FB9-2817-E556-E53CA9101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E1DC144-98FD-225E-9BBD-47B32A5BA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EA62A87-889A-6D1C-7646-3AA831E13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0ACC27B-C288-1699-22DD-FDA447E6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759F-B380-4334-BD4E-AC7227CF5A74}" type="datetime1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728468B-F8A9-68AF-9AE2-BFBD0324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B395E6-2387-41ED-496D-C62D7ABC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30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297CE-9AC4-A8D3-825F-1625A8AB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AA35F49-A05F-2A1C-7108-A9F16045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6F46-E822-46B9-B6D0-2ED86DEC1A12}" type="datetime1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B838DBD-76D0-6031-DE81-A726F380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C0230B-2981-7709-3A03-6F7A5DFC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36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BB851F-5DDD-7E4B-0A18-C00D8653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B373-4C55-41DF-8B59-3B830B1DC081}" type="datetime1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2CB869-1207-A474-0227-4DF92857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B2283C-26D8-406B-3009-650F836E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06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92B535-EF0E-FDB9-E7EA-E191771B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A46E09-448B-3575-EF14-73E3FDE9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7A8F70-569A-FB8B-585E-AA3F77B7A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3101D0-5EB4-9E08-1561-37B336DB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937A-1D58-433A-8D6B-4DDADEFD6415}" type="datetime1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AA201F-88BA-A493-948B-EA1BB76D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2D09D1-B6A4-9B07-7BE0-E45ED76A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55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9B73FC-F978-22AB-08F6-D56DE715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B1145FB-4A08-6AE2-406D-FB94B35A9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D259CC-28E1-1549-25D6-CB0F12CF4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3CAD66-91BB-874F-2E90-435AADA9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5131-B61E-455B-AB7C-16209E90102F}" type="datetime1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4A1E9D-9BDF-1580-DDB1-BC2882AC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8EAEA9-7A0C-D8D7-1BA5-432F3D0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23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83D405-4288-7FF2-DF63-23D4DE4C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22FAC5-67F0-36EF-0080-30315AC55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B60AC8-B1A7-53E9-9C93-F8053B21A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A48CEA-BB95-4CBF-8DD3-2A905602C0BE}" type="datetime1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2A2796-E9A7-0B46-8B24-D590DC157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3B2EE0-2072-EFFB-70E0-22922FCA6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24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E302F-9BEE-8237-F1BC-E9084FB54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BB295-0467-13FE-70EA-97A74922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中小企業の経営者になって「利益と社員への還元」を考えてみよう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3A620AD-C5FF-CE37-D74E-0A468439CC2A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">
            <a:extLst>
              <a:ext uri="{FF2B5EF4-FFF2-40B4-BE49-F238E27FC236}">
                <a16:creationId xmlns:a16="http://schemas.microsoft.com/office/drawing/2014/main" id="{FA1FADD5-8C2B-E965-3BC2-4D4CD102F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82" y="219799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375F9E4-F1D9-7B4E-088E-42D0C2A7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12C88F4-DCA6-DC0D-AB26-8A3A9A24091E}"/>
              </a:ext>
            </a:extLst>
          </p:cNvPr>
          <p:cNvSpPr/>
          <p:nvPr/>
        </p:nvSpPr>
        <p:spPr>
          <a:xfrm>
            <a:off x="419100" y="1414289"/>
            <a:ext cx="1752600" cy="49420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売上高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AE904C5-9159-C170-EABB-13774BD31E32}"/>
              </a:ext>
            </a:extLst>
          </p:cNvPr>
          <p:cNvSpPr/>
          <p:nvPr/>
        </p:nvSpPr>
        <p:spPr>
          <a:xfrm>
            <a:off x="2171700" y="1414289"/>
            <a:ext cx="1752600" cy="13300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変動費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D0CE756-5EBE-37A2-7D6B-F93954338B24}"/>
              </a:ext>
            </a:extLst>
          </p:cNvPr>
          <p:cNvSpPr/>
          <p:nvPr/>
        </p:nvSpPr>
        <p:spPr>
          <a:xfrm>
            <a:off x="2171700" y="2744326"/>
            <a:ext cx="1752600" cy="36120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付加価値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BF7DC11-8767-3DBE-BD0B-84E2C6B14C48}"/>
              </a:ext>
            </a:extLst>
          </p:cNvPr>
          <p:cNvSpPr/>
          <p:nvPr/>
        </p:nvSpPr>
        <p:spPr>
          <a:xfrm>
            <a:off x="3924300" y="2744325"/>
            <a:ext cx="1752600" cy="22721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固定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費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1C68552-AF8B-C59A-6B27-88D444A8B9C7}"/>
              </a:ext>
            </a:extLst>
          </p:cNvPr>
          <p:cNvSpPr/>
          <p:nvPr/>
        </p:nvSpPr>
        <p:spPr>
          <a:xfrm>
            <a:off x="3924300" y="5016470"/>
            <a:ext cx="1752600" cy="13398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税引前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利益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（経常利益）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BA23719-08D2-D8C5-4688-E863BFEB63D6}"/>
              </a:ext>
            </a:extLst>
          </p:cNvPr>
          <p:cNvSpPr/>
          <p:nvPr/>
        </p:nvSpPr>
        <p:spPr>
          <a:xfrm>
            <a:off x="5676900" y="5016470"/>
            <a:ext cx="1752600" cy="5195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税金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EEF0433-E2D3-6AC2-E89A-3EE5D268CAE9}"/>
              </a:ext>
            </a:extLst>
          </p:cNvPr>
          <p:cNvSpPr/>
          <p:nvPr/>
        </p:nvSpPr>
        <p:spPr>
          <a:xfrm>
            <a:off x="5676900" y="5536015"/>
            <a:ext cx="1752600" cy="820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税引後利益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A8E2D7-62E6-AD18-EDB9-FA6500304FFB}"/>
              </a:ext>
            </a:extLst>
          </p:cNvPr>
          <p:cNvSpPr/>
          <p:nvPr/>
        </p:nvSpPr>
        <p:spPr>
          <a:xfrm>
            <a:off x="7429500" y="5536015"/>
            <a:ext cx="1752600" cy="820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税引後利益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7C927FE-EAC8-64A8-F1AE-1E46627BFE7C}"/>
              </a:ext>
            </a:extLst>
          </p:cNvPr>
          <p:cNvSpPr/>
          <p:nvPr/>
        </p:nvSpPr>
        <p:spPr>
          <a:xfrm>
            <a:off x="7429500" y="5231216"/>
            <a:ext cx="1752600" cy="30479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32BB457-B6F6-7946-D284-68C6B0D9D074}"/>
              </a:ext>
            </a:extLst>
          </p:cNvPr>
          <p:cNvSpPr/>
          <p:nvPr/>
        </p:nvSpPr>
        <p:spPr>
          <a:xfrm>
            <a:off x="5676900" y="2744323"/>
            <a:ext cx="1752600" cy="1246907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人件費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824A2BE-0E46-6901-C153-5E4EC0F2FAB9}"/>
              </a:ext>
            </a:extLst>
          </p:cNvPr>
          <p:cNvSpPr/>
          <p:nvPr/>
        </p:nvSpPr>
        <p:spPr>
          <a:xfrm>
            <a:off x="5676900" y="3991234"/>
            <a:ext cx="1752600" cy="102523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その他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矢印: 下カーブ 21">
            <a:extLst>
              <a:ext uri="{FF2B5EF4-FFF2-40B4-BE49-F238E27FC236}">
                <a16:creationId xmlns:a16="http://schemas.microsoft.com/office/drawing/2014/main" id="{C7C044CF-B133-6DA2-5E9B-641D126EBCE8}"/>
              </a:ext>
            </a:extLst>
          </p:cNvPr>
          <p:cNvSpPr/>
          <p:nvPr/>
        </p:nvSpPr>
        <p:spPr>
          <a:xfrm rot="2231784">
            <a:off x="7279711" y="4511289"/>
            <a:ext cx="1216152" cy="731520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9EB6B78-36F5-122F-5C8B-36EC013CBA86}"/>
              </a:ext>
            </a:extLst>
          </p:cNvPr>
          <p:cNvSpPr txBox="1"/>
          <p:nvPr/>
        </p:nvSpPr>
        <p:spPr>
          <a:xfrm>
            <a:off x="8333509" y="4262985"/>
            <a:ext cx="232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現金支出を伴わない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固定費の繰り戻し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（例：減価償却費</a:t>
            </a:r>
            <a:r>
              <a:rPr kumimoji="1" lang="ja-JP" altLang="en-US" dirty="0"/>
              <a:t>）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F1AD670-CC14-3C90-66D7-09587BFCB41E}"/>
              </a:ext>
            </a:extLst>
          </p:cNvPr>
          <p:cNvSpPr/>
          <p:nvPr/>
        </p:nvSpPr>
        <p:spPr>
          <a:xfrm>
            <a:off x="9182100" y="5231216"/>
            <a:ext cx="1752600" cy="3692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返済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F98719A-5B0E-E2A6-497F-A0EE76781479}"/>
              </a:ext>
            </a:extLst>
          </p:cNvPr>
          <p:cNvSpPr/>
          <p:nvPr/>
        </p:nvSpPr>
        <p:spPr>
          <a:xfrm>
            <a:off x="9182100" y="5600508"/>
            <a:ext cx="1752600" cy="377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設備投資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54DD81E-4B75-C70F-F9AE-45A1042F09BE}"/>
              </a:ext>
            </a:extLst>
          </p:cNvPr>
          <p:cNvSpPr/>
          <p:nvPr/>
        </p:nvSpPr>
        <p:spPr>
          <a:xfrm>
            <a:off x="9182100" y="5977729"/>
            <a:ext cx="1752600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繰越分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91DE75A5-B9DF-D1C1-A239-B8E587752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106" y="2197998"/>
            <a:ext cx="1857485" cy="2090945"/>
          </a:xfrm>
          <a:prstGeom prst="rect">
            <a:avLst/>
          </a:prstGeom>
        </p:spPr>
      </p:pic>
      <p:sp>
        <p:nvSpPr>
          <p:cNvPr id="28" name="思考の吹き出し: 雲形 27">
            <a:extLst>
              <a:ext uri="{FF2B5EF4-FFF2-40B4-BE49-F238E27FC236}">
                <a16:creationId xmlns:a16="http://schemas.microsoft.com/office/drawing/2014/main" id="{0D76F375-FB94-9107-C1E8-23E66F397F62}"/>
              </a:ext>
            </a:extLst>
          </p:cNvPr>
          <p:cNvSpPr/>
          <p:nvPr/>
        </p:nvSpPr>
        <p:spPr>
          <a:xfrm>
            <a:off x="6503906" y="1482470"/>
            <a:ext cx="3965832" cy="1525242"/>
          </a:xfrm>
          <a:prstGeom prst="cloudCallout">
            <a:avLst>
              <a:gd name="adj1" fmla="val 51077"/>
              <a:gd name="adj2" fmla="val 4475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もっと社員に還元したいが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返済や設備投資まで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考えると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27A4ED7-B09C-D257-3C45-5F18BDD0402F}"/>
              </a:ext>
            </a:extLst>
          </p:cNvPr>
          <p:cNvSpPr/>
          <p:nvPr/>
        </p:nvSpPr>
        <p:spPr>
          <a:xfrm>
            <a:off x="6029305" y="2969627"/>
            <a:ext cx="1112685" cy="8038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DF46088-9C19-5D67-5760-520610FFF4AE}"/>
              </a:ext>
            </a:extLst>
          </p:cNvPr>
          <p:cNvSpPr/>
          <p:nvPr/>
        </p:nvSpPr>
        <p:spPr>
          <a:xfrm>
            <a:off x="419100" y="1018318"/>
            <a:ext cx="11353800" cy="2307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188CAC55-1412-D761-BCBD-D706BBDD582B}"/>
              </a:ext>
            </a:extLst>
          </p:cNvPr>
          <p:cNvSpPr txBox="1">
            <a:spLocks/>
          </p:cNvSpPr>
          <p:nvPr/>
        </p:nvSpPr>
        <p:spPr>
          <a:xfrm>
            <a:off x="349623" y="799332"/>
            <a:ext cx="11581719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人件費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は企業経営における最も大きな固定費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たづがね角ゴシック Info Bold"/>
              <a:sym typeface="たづがね角ゴシック Info Bold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F1FB02-2E95-4BA4-D44D-20D61C69F522}"/>
              </a:ext>
            </a:extLst>
          </p:cNvPr>
          <p:cNvSpPr txBox="1"/>
          <p:nvPr/>
        </p:nvSpPr>
        <p:spPr>
          <a:xfrm>
            <a:off x="9915415" y="129997"/>
            <a:ext cx="185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2026.5.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経理課　神中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5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/>
      <p:bldP spid="24" grpId="0" animBg="1"/>
      <p:bldP spid="25" grpId="0" animBg="1"/>
      <p:bldP spid="26" grpId="0" animBg="1"/>
      <p:bldP spid="2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D49B3-3A25-AC2D-3F0B-D35973B60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312314A7-0B67-6543-D9B2-5EF27AF12BEF}"/>
              </a:ext>
            </a:extLst>
          </p:cNvPr>
          <p:cNvSpPr/>
          <p:nvPr/>
        </p:nvSpPr>
        <p:spPr>
          <a:xfrm>
            <a:off x="419100" y="1018318"/>
            <a:ext cx="11353800" cy="2307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767B798-5F6E-9C7E-299D-105A7882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中小企業の経営者が考える理想の人件費バランス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DF9A55A-FEB6-C235-53F4-5A0296E1A2C4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">
            <a:extLst>
              <a:ext uri="{FF2B5EF4-FFF2-40B4-BE49-F238E27FC236}">
                <a16:creationId xmlns:a16="http://schemas.microsoft.com/office/drawing/2014/main" id="{7E5D5BA2-EA7B-966B-5088-53170E68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14" y="253777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DC76F5-77AB-5E1A-5F95-40D652CA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37A7962-B732-1D47-C684-1EE8DC27FBEE}"/>
              </a:ext>
            </a:extLst>
          </p:cNvPr>
          <p:cNvSpPr/>
          <p:nvPr/>
        </p:nvSpPr>
        <p:spPr>
          <a:xfrm>
            <a:off x="453732" y="1754070"/>
            <a:ext cx="1288473" cy="3505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売上高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1,000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91B4736-1EE7-2F34-967B-9F4926BCB631}"/>
              </a:ext>
            </a:extLst>
          </p:cNvPr>
          <p:cNvSpPr/>
          <p:nvPr/>
        </p:nvSpPr>
        <p:spPr>
          <a:xfrm>
            <a:off x="1742206" y="1754071"/>
            <a:ext cx="1112685" cy="14755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変動費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400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742849-F383-F554-8255-D30EE570A08E}"/>
              </a:ext>
            </a:extLst>
          </p:cNvPr>
          <p:cNvSpPr/>
          <p:nvPr/>
        </p:nvSpPr>
        <p:spPr>
          <a:xfrm>
            <a:off x="1742205" y="3229579"/>
            <a:ext cx="1112679" cy="20296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付加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価値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600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E7781BB-5FAD-563F-A3A9-632797FB2298}"/>
              </a:ext>
            </a:extLst>
          </p:cNvPr>
          <p:cNvSpPr/>
          <p:nvPr/>
        </p:nvSpPr>
        <p:spPr>
          <a:xfrm>
            <a:off x="2854891" y="3229577"/>
            <a:ext cx="1736695" cy="13161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固定費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540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BE08FF4-2DAD-CB28-0C6F-20B36A7A0CB5}"/>
              </a:ext>
            </a:extLst>
          </p:cNvPr>
          <p:cNvSpPr/>
          <p:nvPr/>
        </p:nvSpPr>
        <p:spPr>
          <a:xfrm>
            <a:off x="2854891" y="4557862"/>
            <a:ext cx="1736695" cy="701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税引前利益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02B7CA1-3B10-D06A-78F5-24832B482C34}"/>
              </a:ext>
            </a:extLst>
          </p:cNvPr>
          <p:cNvSpPr/>
          <p:nvPr/>
        </p:nvSpPr>
        <p:spPr>
          <a:xfrm>
            <a:off x="4591593" y="3241679"/>
            <a:ext cx="1888865" cy="694481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人件費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270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07997D5-5C1F-CEBC-7576-34B9F09C50B3}"/>
              </a:ext>
            </a:extLst>
          </p:cNvPr>
          <p:cNvSpPr/>
          <p:nvPr/>
        </p:nvSpPr>
        <p:spPr>
          <a:xfrm>
            <a:off x="4591593" y="3948266"/>
            <a:ext cx="1888866" cy="587651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その他　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270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B49EFD4-65F8-8CC6-F35F-20906D76EE9C}"/>
              </a:ext>
            </a:extLst>
          </p:cNvPr>
          <p:cNvSpPr/>
          <p:nvPr/>
        </p:nvSpPr>
        <p:spPr>
          <a:xfrm>
            <a:off x="6480458" y="3241681"/>
            <a:ext cx="4488871" cy="388499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給与　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B38303B-08F9-71D5-A4B1-C6D84DD7CC05}"/>
              </a:ext>
            </a:extLst>
          </p:cNvPr>
          <p:cNvSpPr/>
          <p:nvPr/>
        </p:nvSpPr>
        <p:spPr>
          <a:xfrm>
            <a:off x="6480459" y="3654959"/>
            <a:ext cx="4488872" cy="30598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法定福利費・福利厚生費等　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EEC9110-3C84-23AB-D26F-113972D70FA8}"/>
              </a:ext>
            </a:extLst>
          </p:cNvPr>
          <p:cNvSpPr/>
          <p:nvPr/>
        </p:nvSpPr>
        <p:spPr>
          <a:xfrm>
            <a:off x="7817423" y="3241677"/>
            <a:ext cx="1828800" cy="38849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F24E660-20A2-F919-7AE4-3B0F22249347}"/>
              </a:ext>
            </a:extLst>
          </p:cNvPr>
          <p:cNvSpPr/>
          <p:nvPr/>
        </p:nvSpPr>
        <p:spPr>
          <a:xfrm>
            <a:off x="1742200" y="3628423"/>
            <a:ext cx="1112685" cy="1274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コネクタ: カギ線 36">
            <a:extLst>
              <a:ext uri="{FF2B5EF4-FFF2-40B4-BE49-F238E27FC236}">
                <a16:creationId xmlns:a16="http://schemas.microsoft.com/office/drawing/2014/main" id="{C63E89CB-AC34-89AC-9660-18B3E5E27C0D}"/>
              </a:ext>
            </a:extLst>
          </p:cNvPr>
          <p:cNvCxnSpPr>
            <a:cxnSpLocks/>
            <a:stCxn id="35" idx="2"/>
          </p:cNvCxnSpPr>
          <p:nvPr/>
        </p:nvCxnSpPr>
        <p:spPr>
          <a:xfrm rot="16200000" flipH="1">
            <a:off x="4327895" y="2873533"/>
            <a:ext cx="649692" cy="4708396"/>
          </a:xfrm>
          <a:prstGeom prst="bentConnector2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コネクタ: カギ線 41">
            <a:extLst>
              <a:ext uri="{FF2B5EF4-FFF2-40B4-BE49-F238E27FC236}">
                <a16:creationId xmlns:a16="http://schemas.microsoft.com/office/drawing/2014/main" id="{4FEBFA57-0BD4-B3DB-B38B-7096400A5BE2}"/>
              </a:ext>
            </a:extLst>
          </p:cNvPr>
          <p:cNvCxnSpPr>
            <a:cxnSpLocks/>
          </p:cNvCxnSpPr>
          <p:nvPr/>
        </p:nvCxnSpPr>
        <p:spPr>
          <a:xfrm rot="5400000">
            <a:off x="10454618" y="4201909"/>
            <a:ext cx="2091193" cy="545375"/>
          </a:xfrm>
          <a:prstGeom prst="bentConnector3">
            <a:avLst>
              <a:gd name="adj1" fmla="val 100285"/>
            </a:avLst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F30312A-D98F-8AC4-507E-9CBD9360AAB8}"/>
              </a:ext>
            </a:extLst>
          </p:cNvPr>
          <p:cNvCxnSpPr/>
          <p:nvPr/>
        </p:nvCxnSpPr>
        <p:spPr>
          <a:xfrm>
            <a:off x="9701641" y="3435926"/>
            <a:ext cx="207125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0DE7079-F183-013C-927F-E2650B8FD072}"/>
              </a:ext>
            </a:extLst>
          </p:cNvPr>
          <p:cNvSpPr txBox="1"/>
          <p:nvPr/>
        </p:nvSpPr>
        <p:spPr>
          <a:xfrm>
            <a:off x="7014077" y="4439798"/>
            <a:ext cx="4346861" cy="13849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②給与の</a:t>
            </a:r>
            <a:r>
              <a:rPr kumimoji="1" lang="en-US" altLang="ja-JP" sz="24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4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倍の粗利益</a:t>
            </a:r>
            <a:endParaRPr kumimoji="1" lang="en-US" altLang="ja-JP" sz="2400" b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倍を下回っていると、会社運営に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必要な支出・返済・投資を賄えない。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→社員の貢献度も「粗利益」で評価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8F3DCF9-7C7B-60A3-9B46-E5BEA280BBC9}"/>
              </a:ext>
            </a:extLst>
          </p:cNvPr>
          <p:cNvSpPr/>
          <p:nvPr/>
        </p:nvSpPr>
        <p:spPr>
          <a:xfrm>
            <a:off x="4591589" y="3229576"/>
            <a:ext cx="1888867" cy="75614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コネクタ: カギ線 55">
            <a:extLst>
              <a:ext uri="{FF2B5EF4-FFF2-40B4-BE49-F238E27FC236}">
                <a16:creationId xmlns:a16="http://schemas.microsoft.com/office/drawing/2014/main" id="{F32B6A93-C1A5-A790-464C-5B5576049479}"/>
              </a:ext>
            </a:extLst>
          </p:cNvPr>
          <p:cNvCxnSpPr>
            <a:cxnSpLocks/>
          </p:cNvCxnSpPr>
          <p:nvPr/>
        </p:nvCxnSpPr>
        <p:spPr>
          <a:xfrm flipV="1">
            <a:off x="2545777" y="2817284"/>
            <a:ext cx="3137179" cy="774596"/>
          </a:xfrm>
          <a:prstGeom prst="bentConnector3">
            <a:avLst>
              <a:gd name="adj1" fmla="val -591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412C539-07BE-7464-3F94-869883C7A2C0}"/>
              </a:ext>
            </a:extLst>
          </p:cNvPr>
          <p:cNvSpPr txBox="1"/>
          <p:nvPr/>
        </p:nvSpPr>
        <p:spPr>
          <a:xfrm>
            <a:off x="5928006" y="1595762"/>
            <a:ext cx="5593773" cy="13849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①労働分配率が</a:t>
            </a:r>
            <a:r>
              <a:rPr lang="en-US" altLang="ja-JP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50%</a:t>
            </a:r>
            <a:r>
              <a:rPr lang="ja-JP" altLang="en-US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  <a:endParaRPr kumimoji="1" lang="en-US" altLang="ja-JP" sz="24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生み出している粗利益に占める人件費の割合。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高すぎると、社員が給与に見合う働き方をしていない、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あるいは人員が多い可能性。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タイトル 1">
            <a:extLst>
              <a:ext uri="{FF2B5EF4-FFF2-40B4-BE49-F238E27FC236}">
                <a16:creationId xmlns:a16="http://schemas.microsoft.com/office/drawing/2014/main" id="{95ECD114-D42A-F37D-F7C5-78C877F7234F}"/>
              </a:ext>
            </a:extLst>
          </p:cNvPr>
          <p:cNvSpPr txBox="1">
            <a:spLocks/>
          </p:cNvSpPr>
          <p:nvPr/>
        </p:nvSpPr>
        <p:spPr>
          <a:xfrm>
            <a:off x="349623" y="799332"/>
            <a:ext cx="11581719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人件費は売上ではなく</a:t>
            </a:r>
            <a:r>
              <a:rPr lang="ja-JP" altLang="en-US" sz="3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付加価値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から分配（粗利益ベースの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3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つのチェックポイント）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たづがね角ゴシック Info Bold"/>
              <a:sym typeface="たづがね角ゴシック Info Bold"/>
            </a:endParaRP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65BD5AFF-3FA4-6326-6589-AC6D6857779F}"/>
              </a:ext>
            </a:extLst>
          </p:cNvPr>
          <p:cNvCxnSpPr>
            <a:cxnSpLocks/>
          </p:cNvCxnSpPr>
          <p:nvPr/>
        </p:nvCxnSpPr>
        <p:spPr>
          <a:xfrm>
            <a:off x="5682956" y="2817284"/>
            <a:ext cx="0" cy="40524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タイトル 1">
            <a:extLst>
              <a:ext uri="{FF2B5EF4-FFF2-40B4-BE49-F238E27FC236}">
                <a16:creationId xmlns:a16="http://schemas.microsoft.com/office/drawing/2014/main" id="{676DE7FA-5A17-AFD3-AA49-38F565086406}"/>
              </a:ext>
            </a:extLst>
          </p:cNvPr>
          <p:cNvSpPr txBox="1">
            <a:spLocks/>
          </p:cNvSpPr>
          <p:nvPr/>
        </p:nvSpPr>
        <p:spPr>
          <a:xfrm>
            <a:off x="3194804" y="2247956"/>
            <a:ext cx="2154380" cy="9044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労働分配率</a:t>
            </a:r>
            <a:endParaRPr lang="en-US" altLang="ja-JP" sz="24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＝人件費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÷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粗利益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45%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A128027-F83D-9304-1946-7B92CCCCC4F7}"/>
              </a:ext>
            </a:extLst>
          </p:cNvPr>
          <p:cNvSpPr/>
          <p:nvPr/>
        </p:nvSpPr>
        <p:spPr>
          <a:xfrm>
            <a:off x="2884323" y="4550931"/>
            <a:ext cx="1736695" cy="70140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コネクタ: カギ線 9">
            <a:extLst>
              <a:ext uri="{FF2B5EF4-FFF2-40B4-BE49-F238E27FC236}">
                <a16:creationId xmlns:a16="http://schemas.microsoft.com/office/drawing/2014/main" id="{8FD3524D-F7C9-9A4D-5145-B861EDE58B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48226" y="5276587"/>
            <a:ext cx="1274459" cy="575411"/>
          </a:xfrm>
          <a:prstGeom prst="bentConnector3">
            <a:avLst>
              <a:gd name="adj1" fmla="val 100224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F417782-6F67-F5FF-82F8-6D146E6CF7D0}"/>
              </a:ext>
            </a:extLst>
          </p:cNvPr>
          <p:cNvSpPr txBox="1"/>
          <p:nvPr/>
        </p:nvSpPr>
        <p:spPr>
          <a:xfrm>
            <a:off x="2854885" y="5737780"/>
            <a:ext cx="4962538" cy="107721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③税引前利益は粗利益の</a:t>
            </a:r>
            <a:r>
              <a:rPr kumimoji="1" lang="en-US" altLang="ja-JP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20%</a:t>
            </a: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＝税引前利益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÷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粗利益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10%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333B69DF-9603-B7DA-3BA1-06D67406E64A}"/>
              </a:ext>
            </a:extLst>
          </p:cNvPr>
          <p:cNvCxnSpPr>
            <a:cxnSpLocks/>
          </p:cNvCxnSpPr>
          <p:nvPr/>
        </p:nvCxnSpPr>
        <p:spPr>
          <a:xfrm>
            <a:off x="4686524" y="4878559"/>
            <a:ext cx="1019842" cy="866423"/>
          </a:xfrm>
          <a:prstGeom prst="bentConnector3">
            <a:avLst>
              <a:gd name="adj1" fmla="val 98673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1EFB4D-132A-550B-8659-3713AEAD1AD6}"/>
              </a:ext>
            </a:extLst>
          </p:cNvPr>
          <p:cNvSpPr txBox="1"/>
          <p:nvPr/>
        </p:nvSpPr>
        <p:spPr>
          <a:xfrm>
            <a:off x="9915415" y="129997"/>
            <a:ext cx="185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2026.5.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経理課　神中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83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52" grpId="0"/>
      <p:bldP spid="55" grpId="0" animBg="1"/>
      <p:bldP spid="61" grpId="0"/>
      <p:bldP spid="71" grpId="0" animBg="1"/>
      <p:bldP spid="9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F280B-38D8-2F98-0F95-D67F787F4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0BD61FBA-755F-7B04-2107-3967926C4538}"/>
              </a:ext>
            </a:extLst>
          </p:cNvPr>
          <p:cNvSpPr/>
          <p:nvPr/>
        </p:nvSpPr>
        <p:spPr>
          <a:xfrm>
            <a:off x="419100" y="1018318"/>
            <a:ext cx="11353800" cy="2307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C7424-7088-AFD8-C940-D9E1C520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社員に還元できるのはどんなとき？（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）粗利益の増加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BC297AC-B538-3992-34D2-9AF6BA2B7890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タイトル 1">
            <a:extLst>
              <a:ext uri="{FF2B5EF4-FFF2-40B4-BE49-F238E27FC236}">
                <a16:creationId xmlns:a16="http://schemas.microsoft.com/office/drawing/2014/main" id="{BD70161E-C167-0B6F-422E-A226FBD84EA4}"/>
              </a:ext>
            </a:extLst>
          </p:cNvPr>
          <p:cNvSpPr txBox="1">
            <a:spLocks/>
          </p:cNvSpPr>
          <p:nvPr/>
        </p:nvSpPr>
        <p:spPr>
          <a:xfrm>
            <a:off x="349623" y="799332"/>
            <a:ext cx="11581719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「ウチにしかできない</a:t>
            </a:r>
            <a:r>
              <a:rPr lang="en-US" altLang="ja-JP" sz="2400" b="1" u="sng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!</a:t>
            </a:r>
            <a:r>
              <a:rPr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」手間や内製化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が還元に繋がる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（付加価値＝顧客満足）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たづがね角ゴシック Info Bold"/>
              <a:sym typeface="たづがね角ゴシック Info Bold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C3904E6-C700-832A-6373-9B18B4B61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83" y="29296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0DC7E99-C576-E3ED-BE94-BA3FA19A818F}"/>
              </a:ext>
            </a:extLst>
          </p:cNvPr>
          <p:cNvSpPr/>
          <p:nvPr/>
        </p:nvSpPr>
        <p:spPr>
          <a:xfrm>
            <a:off x="447201" y="2145956"/>
            <a:ext cx="1288473" cy="3505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売上高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1,000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2197E0F-C6BC-103E-24F8-CF9BFCD21DF7}"/>
              </a:ext>
            </a:extLst>
          </p:cNvPr>
          <p:cNvSpPr/>
          <p:nvPr/>
        </p:nvSpPr>
        <p:spPr>
          <a:xfrm>
            <a:off x="1735675" y="2145957"/>
            <a:ext cx="1112685" cy="14755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変動費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400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CC68E8-3630-B220-66E8-6FD539C53E1D}"/>
              </a:ext>
            </a:extLst>
          </p:cNvPr>
          <p:cNvSpPr/>
          <p:nvPr/>
        </p:nvSpPr>
        <p:spPr>
          <a:xfrm>
            <a:off x="1735674" y="3621465"/>
            <a:ext cx="1112679" cy="20296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付加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価値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600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FE0602FA-98BD-E51D-20C2-83543A39DB8F}"/>
              </a:ext>
            </a:extLst>
          </p:cNvPr>
          <p:cNvSpPr txBox="1">
            <a:spLocks/>
          </p:cNvSpPr>
          <p:nvPr/>
        </p:nvSpPr>
        <p:spPr>
          <a:xfrm>
            <a:off x="349622" y="1269268"/>
            <a:ext cx="5136777" cy="850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商品を仕入れて陳列だけのスーパー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たづがね角ゴシック Info Bold"/>
              <a:sym typeface="たづがね角ゴシック Info Bold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110F1FEC-B020-EB57-6B83-EDDB18C0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492" y="29175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F8808FE-D4D3-72FF-CEDD-A170AE32C702}"/>
              </a:ext>
            </a:extLst>
          </p:cNvPr>
          <p:cNvSpPr/>
          <p:nvPr/>
        </p:nvSpPr>
        <p:spPr>
          <a:xfrm>
            <a:off x="6856710" y="2133854"/>
            <a:ext cx="1288473" cy="3505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売上高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strike="sngStrike" dirty="0">
                <a:latin typeface="Meiryo UI" panose="020B0604030504040204" pitchFamily="50" charset="-128"/>
                <a:ea typeface="Meiryo UI" panose="020B0604030504040204" pitchFamily="50" charset="-128"/>
              </a:rPr>
              <a:t>1,000</a:t>
            </a:r>
          </a:p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1,200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57CB33C-7390-7DDC-12EF-CA72E98446E9}"/>
              </a:ext>
            </a:extLst>
          </p:cNvPr>
          <p:cNvSpPr/>
          <p:nvPr/>
        </p:nvSpPr>
        <p:spPr>
          <a:xfrm>
            <a:off x="8145184" y="2133855"/>
            <a:ext cx="1112685" cy="14755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変動費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400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2A134AB-CFC9-077F-1129-1CD71C188CFC}"/>
              </a:ext>
            </a:extLst>
          </p:cNvPr>
          <p:cNvSpPr/>
          <p:nvPr/>
        </p:nvSpPr>
        <p:spPr>
          <a:xfrm>
            <a:off x="8145183" y="3609363"/>
            <a:ext cx="1112679" cy="20296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付加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価値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strike="sngStrike" dirty="0">
                <a:latin typeface="Meiryo UI" panose="020B0604030504040204" pitchFamily="50" charset="-128"/>
                <a:ea typeface="Meiryo UI" panose="020B0604030504040204" pitchFamily="50" charset="-128"/>
              </a:rPr>
              <a:t>600</a:t>
            </a:r>
          </a:p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800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3A30166-B412-F252-D689-C0E7928830F4}"/>
              </a:ext>
            </a:extLst>
          </p:cNvPr>
          <p:cNvSpPr/>
          <p:nvPr/>
        </p:nvSpPr>
        <p:spPr>
          <a:xfrm>
            <a:off x="9257869" y="3609361"/>
            <a:ext cx="1736695" cy="13161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固定費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540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705A5A0-DBFD-C4BC-4CEF-8D49ED46327C}"/>
              </a:ext>
            </a:extLst>
          </p:cNvPr>
          <p:cNvSpPr/>
          <p:nvPr/>
        </p:nvSpPr>
        <p:spPr>
          <a:xfrm>
            <a:off x="9257869" y="4937646"/>
            <a:ext cx="1736695" cy="701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税引前利益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strike="sngStrike" dirty="0">
                <a:latin typeface="Meiryo UI" panose="020B0604030504040204" pitchFamily="50" charset="-128"/>
                <a:ea typeface="Meiryo UI" panose="020B0604030504040204" pitchFamily="50" charset="-128"/>
              </a:rPr>
              <a:t>60 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260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7741CA31-6A4F-C820-26B3-99477EAA7578}"/>
              </a:ext>
            </a:extLst>
          </p:cNvPr>
          <p:cNvSpPr txBox="1">
            <a:spLocks/>
          </p:cNvSpPr>
          <p:nvPr/>
        </p:nvSpPr>
        <p:spPr>
          <a:xfrm>
            <a:off x="6759132" y="1255166"/>
            <a:ext cx="5013768" cy="850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手作り惣菜が売りのスーパー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たづがね角ゴシック Info Bold"/>
              <a:sym typeface="たづがね角ゴシック Info Bold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049EE48-8875-2503-681D-2FAAAF142E2C}"/>
              </a:ext>
            </a:extLst>
          </p:cNvPr>
          <p:cNvSpPr/>
          <p:nvPr/>
        </p:nvSpPr>
        <p:spPr>
          <a:xfrm>
            <a:off x="6856710" y="5651156"/>
            <a:ext cx="1288473" cy="850386"/>
          </a:xfrm>
          <a:prstGeom prst="rect">
            <a:avLst/>
          </a:prstGeom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9B626C5-6E1B-7A36-5E39-4A7F7EF969A2}"/>
              </a:ext>
            </a:extLst>
          </p:cNvPr>
          <p:cNvSpPr/>
          <p:nvPr/>
        </p:nvSpPr>
        <p:spPr>
          <a:xfrm>
            <a:off x="8152207" y="5651156"/>
            <a:ext cx="1112680" cy="850386"/>
          </a:xfrm>
          <a:prstGeom prst="rect">
            <a:avLst/>
          </a:prstGeom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矢印: 下 29">
            <a:extLst>
              <a:ext uri="{FF2B5EF4-FFF2-40B4-BE49-F238E27FC236}">
                <a16:creationId xmlns:a16="http://schemas.microsoft.com/office/drawing/2014/main" id="{24123DE8-A812-09E1-A105-B629BC76D390}"/>
              </a:ext>
            </a:extLst>
          </p:cNvPr>
          <p:cNvSpPr/>
          <p:nvPr/>
        </p:nvSpPr>
        <p:spPr>
          <a:xfrm>
            <a:off x="7188497" y="5651155"/>
            <a:ext cx="509452" cy="85038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4FE90E9F-5C22-CC81-D5CC-0CB0782DDF0F}"/>
              </a:ext>
            </a:extLst>
          </p:cNvPr>
          <p:cNvSpPr/>
          <p:nvPr/>
        </p:nvSpPr>
        <p:spPr>
          <a:xfrm>
            <a:off x="8453821" y="5651155"/>
            <a:ext cx="509452" cy="85038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10A3A69-C243-C994-31CC-1496020E26E2}"/>
              </a:ext>
            </a:extLst>
          </p:cNvPr>
          <p:cNvSpPr/>
          <p:nvPr/>
        </p:nvSpPr>
        <p:spPr>
          <a:xfrm>
            <a:off x="9299877" y="5651156"/>
            <a:ext cx="1694687" cy="850386"/>
          </a:xfrm>
          <a:prstGeom prst="rect">
            <a:avLst/>
          </a:prstGeom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矢印: 下 33">
            <a:extLst>
              <a:ext uri="{FF2B5EF4-FFF2-40B4-BE49-F238E27FC236}">
                <a16:creationId xmlns:a16="http://schemas.microsoft.com/office/drawing/2014/main" id="{1595A2D4-68E4-A781-22FC-AA11A40D0877}"/>
              </a:ext>
            </a:extLst>
          </p:cNvPr>
          <p:cNvSpPr/>
          <p:nvPr/>
        </p:nvSpPr>
        <p:spPr>
          <a:xfrm>
            <a:off x="9892494" y="5633475"/>
            <a:ext cx="509452" cy="85038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806EEAD3-C301-F88C-7D79-A9FAF113E44C}"/>
              </a:ext>
            </a:extLst>
          </p:cNvPr>
          <p:cNvSpPr txBox="1">
            <a:spLocks/>
          </p:cNvSpPr>
          <p:nvPr/>
        </p:nvSpPr>
        <p:spPr>
          <a:xfrm>
            <a:off x="6946765" y="6509504"/>
            <a:ext cx="4130538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※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簡便的に、固定費は変動しないものとする。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たづがね角ゴシック Info Bold"/>
              <a:sym typeface="たづがね角ゴシック Info Bold"/>
            </a:endParaRPr>
          </a:p>
        </p:txBody>
      </p:sp>
      <p:sp>
        <p:nvSpPr>
          <p:cNvPr id="37" name="右中かっこ 36">
            <a:extLst>
              <a:ext uri="{FF2B5EF4-FFF2-40B4-BE49-F238E27FC236}">
                <a16:creationId xmlns:a16="http://schemas.microsoft.com/office/drawing/2014/main" id="{F874A1D2-BF77-9981-9514-537CB2E5D9A6}"/>
              </a:ext>
            </a:extLst>
          </p:cNvPr>
          <p:cNvSpPr/>
          <p:nvPr/>
        </p:nvSpPr>
        <p:spPr>
          <a:xfrm>
            <a:off x="2858744" y="2145955"/>
            <a:ext cx="446625" cy="1468091"/>
          </a:xfrm>
          <a:prstGeom prst="rightBrac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6E017874-5EAB-BC8B-5726-042CB9E001B8}"/>
              </a:ext>
            </a:extLst>
          </p:cNvPr>
          <p:cNvSpPr txBox="1">
            <a:spLocks/>
          </p:cNvSpPr>
          <p:nvPr/>
        </p:nvSpPr>
        <p:spPr>
          <a:xfrm>
            <a:off x="3315752" y="4024582"/>
            <a:ext cx="3143832" cy="13664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社内のヒト・技術・設備で誕生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自社の価値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（顧客満足の源泉）</a:t>
            </a:r>
          </a:p>
        </p:txBody>
      </p:sp>
      <p:pic>
        <p:nvPicPr>
          <p:cNvPr id="3076" name="Picture 4" descr="商品棚のイラスト">
            <a:extLst>
              <a:ext uri="{FF2B5EF4-FFF2-40B4-BE49-F238E27FC236}">
                <a16:creationId xmlns:a16="http://schemas.microsoft.com/office/drawing/2014/main" id="{B5A8081D-3C98-B86B-CF3D-1E0D79279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" y="4636311"/>
            <a:ext cx="1199382" cy="135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コンビニ弁当のイラスト">
            <a:extLst>
              <a:ext uri="{FF2B5EF4-FFF2-40B4-BE49-F238E27FC236}">
                <a16:creationId xmlns:a16="http://schemas.microsoft.com/office/drawing/2014/main" id="{8283FB45-A6FD-1FDE-0B41-C472BEA7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29" y="4636311"/>
            <a:ext cx="1354429" cy="112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右中かっこ 38">
            <a:extLst>
              <a:ext uri="{FF2B5EF4-FFF2-40B4-BE49-F238E27FC236}">
                <a16:creationId xmlns:a16="http://schemas.microsoft.com/office/drawing/2014/main" id="{42669702-BF6B-89CC-5D68-89A7E8F83C5E}"/>
              </a:ext>
            </a:extLst>
          </p:cNvPr>
          <p:cNvSpPr/>
          <p:nvPr/>
        </p:nvSpPr>
        <p:spPr>
          <a:xfrm>
            <a:off x="2858743" y="3621464"/>
            <a:ext cx="446625" cy="2012011"/>
          </a:xfrm>
          <a:prstGeom prst="rightBrac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スライド番号プレースホルダー 40">
            <a:extLst>
              <a:ext uri="{FF2B5EF4-FFF2-40B4-BE49-F238E27FC236}">
                <a16:creationId xmlns:a16="http://schemas.microsoft.com/office/drawing/2014/main" id="{52F26A2F-0607-3C7F-EDF3-21A47789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080" name="Picture 8" descr="「VS」のイラスト文字">
            <a:extLst>
              <a:ext uri="{FF2B5EF4-FFF2-40B4-BE49-F238E27FC236}">
                <a16:creationId xmlns:a16="http://schemas.microsoft.com/office/drawing/2014/main" id="{B3F1F466-3BCE-AC5A-DB8E-B16AEAC6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78" y="1316926"/>
            <a:ext cx="896767" cy="73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矢印: 下カーブ 41">
            <a:extLst>
              <a:ext uri="{FF2B5EF4-FFF2-40B4-BE49-F238E27FC236}">
                <a16:creationId xmlns:a16="http://schemas.microsoft.com/office/drawing/2014/main" id="{88456995-F7C0-3160-C4F0-E172287BE521}"/>
              </a:ext>
            </a:extLst>
          </p:cNvPr>
          <p:cNvSpPr/>
          <p:nvPr/>
        </p:nvSpPr>
        <p:spPr>
          <a:xfrm rot="16200000" flipV="1">
            <a:off x="10248858" y="4604244"/>
            <a:ext cx="2135453" cy="1229513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CA7FEB2F-1DC6-EE9F-6CD0-B1787DEEE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0487" y="2939317"/>
            <a:ext cx="1255821" cy="1413660"/>
          </a:xfrm>
          <a:prstGeom prst="rect">
            <a:avLst/>
          </a:prstGeom>
        </p:spPr>
      </p:pic>
      <p:sp>
        <p:nvSpPr>
          <p:cNvPr id="45" name="思考の吹き出し: 雲形 44">
            <a:extLst>
              <a:ext uri="{FF2B5EF4-FFF2-40B4-BE49-F238E27FC236}">
                <a16:creationId xmlns:a16="http://schemas.microsoft.com/office/drawing/2014/main" id="{5C85A81F-957A-760B-B225-39CF6C8933E4}"/>
              </a:ext>
            </a:extLst>
          </p:cNvPr>
          <p:cNvSpPr/>
          <p:nvPr/>
        </p:nvSpPr>
        <p:spPr>
          <a:xfrm>
            <a:off x="9417916" y="2035362"/>
            <a:ext cx="2012934" cy="1316183"/>
          </a:xfrm>
          <a:prstGeom prst="cloudCallout">
            <a:avLst>
              <a:gd name="adj1" fmla="val 46148"/>
              <a:gd name="adj2" fmla="val 4730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社員に還元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できそうだ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92B242-59BC-C479-6E2F-FC4D64AD5F0E}"/>
              </a:ext>
            </a:extLst>
          </p:cNvPr>
          <p:cNvSpPr txBox="1"/>
          <p:nvPr/>
        </p:nvSpPr>
        <p:spPr>
          <a:xfrm>
            <a:off x="9915415" y="129997"/>
            <a:ext cx="185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2026.5.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経理課　神中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10B66F30-A7E2-BD2F-B9BC-7DA513BAA066}"/>
              </a:ext>
            </a:extLst>
          </p:cNvPr>
          <p:cNvSpPr txBox="1">
            <a:spLocks/>
          </p:cNvSpPr>
          <p:nvPr/>
        </p:nvSpPr>
        <p:spPr>
          <a:xfrm>
            <a:off x="3315753" y="2107552"/>
            <a:ext cx="3292436" cy="1469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材料や外注費などの「外部支出」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＝外から買ってきたもの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他社の価値</a:t>
            </a:r>
            <a:endParaRPr lang="ja-JP" altLang="en-US" sz="1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10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3B409-D140-78CD-C4DD-DEA1954BE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AC3C3F-D386-A8EF-9638-E2D0F4B4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社員に還元できるのはどんなとき？（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）その他固定費の削減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01F38A1-B281-9F74-DA4B-583153663D5C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62B926-D89C-4B44-DF95-C9019F51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81E5182C-5F7B-7EBF-72CB-FBFF12312A3E}"/>
              </a:ext>
            </a:extLst>
          </p:cNvPr>
          <p:cNvSpPr/>
          <p:nvPr/>
        </p:nvSpPr>
        <p:spPr>
          <a:xfrm>
            <a:off x="419100" y="1018318"/>
            <a:ext cx="11353800" cy="2307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タイトル 1">
            <a:extLst>
              <a:ext uri="{FF2B5EF4-FFF2-40B4-BE49-F238E27FC236}">
                <a16:creationId xmlns:a16="http://schemas.microsoft.com/office/drawing/2014/main" id="{8C76FF49-8483-896A-97B7-51C2A6429A1A}"/>
              </a:ext>
            </a:extLst>
          </p:cNvPr>
          <p:cNvSpPr txBox="1">
            <a:spLocks/>
          </p:cNvSpPr>
          <p:nvPr/>
        </p:nvSpPr>
        <p:spPr>
          <a:xfrm>
            <a:off x="349623" y="799332"/>
            <a:ext cx="11581719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「こんなに必要？」の疑問・知恵・工夫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が還元に繋がる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（必要な固定費の見極め）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たづがね角ゴシック Info Bold"/>
              <a:sym typeface="たづがね角ゴシック Info Bold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CC6A856-4571-66B7-2B17-3E8B34B34974}"/>
              </a:ext>
            </a:extLst>
          </p:cNvPr>
          <p:cNvGrpSpPr/>
          <p:nvPr/>
        </p:nvGrpSpPr>
        <p:grpSpPr>
          <a:xfrm>
            <a:off x="1108213" y="1745454"/>
            <a:ext cx="9975573" cy="4492021"/>
            <a:chOff x="490515" y="1701604"/>
            <a:chExt cx="9975573" cy="4492021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39B9614F-04B3-D78C-00EC-CDDAB0E43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297" y="2635750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F41F1C2-A839-DEF1-4D22-1173AF74A11E}"/>
                </a:ext>
              </a:extLst>
            </p:cNvPr>
            <p:cNvSpPr/>
            <p:nvPr/>
          </p:nvSpPr>
          <p:spPr>
            <a:xfrm>
              <a:off x="490515" y="1852042"/>
              <a:ext cx="1168037" cy="35052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売上高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1,000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F790D28-BC20-8714-83EC-E5D74D4E2496}"/>
                </a:ext>
              </a:extLst>
            </p:cNvPr>
            <p:cNvSpPr/>
            <p:nvPr/>
          </p:nvSpPr>
          <p:spPr>
            <a:xfrm>
              <a:off x="1658553" y="1852042"/>
              <a:ext cx="1112685" cy="14755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変動費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400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6D031A5-49EC-E67D-8304-7A154640968D}"/>
                </a:ext>
              </a:extLst>
            </p:cNvPr>
            <p:cNvSpPr/>
            <p:nvPr/>
          </p:nvSpPr>
          <p:spPr>
            <a:xfrm>
              <a:off x="1658552" y="3327550"/>
              <a:ext cx="1112679" cy="202969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付加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価値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600</a:t>
              </a: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10178485-27AE-5A65-5128-308AC9657D51}"/>
                </a:ext>
              </a:extLst>
            </p:cNvPr>
            <p:cNvSpPr/>
            <p:nvPr/>
          </p:nvSpPr>
          <p:spPr>
            <a:xfrm>
              <a:off x="2771239" y="3327548"/>
              <a:ext cx="1288466" cy="109365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固定費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en-US" altLang="ja-JP" b="1" strike="sngStrike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540 </a:t>
              </a:r>
              <a:r>
                <a:rPr lang="en-US" altLang="ja-JP" sz="2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480</a:t>
              </a: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8AD9951D-9BDD-894A-C0AD-FD040E064BC9}"/>
                </a:ext>
              </a:extLst>
            </p:cNvPr>
            <p:cNvSpPr/>
            <p:nvPr/>
          </p:nvSpPr>
          <p:spPr>
            <a:xfrm>
              <a:off x="2771239" y="4655833"/>
              <a:ext cx="1288466" cy="70140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税前益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en-US" altLang="ja-JP" b="1" strike="sngStrike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60 </a:t>
              </a:r>
              <a:r>
                <a:rPr lang="en-US" altLang="ja-JP" sz="2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120</a:t>
              </a: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FB3718BD-88B5-059A-6043-AB7454B8F72A}"/>
                </a:ext>
              </a:extLst>
            </p:cNvPr>
            <p:cNvSpPr/>
            <p:nvPr/>
          </p:nvSpPr>
          <p:spPr>
            <a:xfrm>
              <a:off x="4074028" y="3329811"/>
              <a:ext cx="1888865" cy="694481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人件費</a:t>
              </a:r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270</a:t>
              </a: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A39D3F17-77EB-59BF-35EF-69D4E246453B}"/>
                </a:ext>
              </a:extLst>
            </p:cNvPr>
            <p:cNvSpPr/>
            <p:nvPr/>
          </p:nvSpPr>
          <p:spPr>
            <a:xfrm>
              <a:off x="4074027" y="4040187"/>
              <a:ext cx="1888866" cy="365126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他　</a:t>
              </a:r>
              <a:r>
                <a:rPr lang="en-US" altLang="ja-JP" b="1" strike="sngStrike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270</a:t>
              </a:r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2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210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6B30FD1-7613-75FA-732D-3952333C84CC}"/>
                </a:ext>
              </a:extLst>
            </p:cNvPr>
            <p:cNvSpPr/>
            <p:nvPr/>
          </p:nvSpPr>
          <p:spPr>
            <a:xfrm>
              <a:off x="2785570" y="4408627"/>
              <a:ext cx="1274126" cy="247205"/>
            </a:xfrm>
            <a:prstGeom prst="rect">
              <a:avLst/>
            </a:prstGeom>
            <a:ln w="38100">
              <a:solidFill>
                <a:schemeClr val="accent5"/>
              </a:solidFill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矢印: 下 39">
              <a:extLst>
                <a:ext uri="{FF2B5EF4-FFF2-40B4-BE49-F238E27FC236}">
                  <a16:creationId xmlns:a16="http://schemas.microsoft.com/office/drawing/2014/main" id="{ED3458AB-D290-8A65-1FC4-38C38D5AF755}"/>
                </a:ext>
              </a:extLst>
            </p:cNvPr>
            <p:cNvSpPr/>
            <p:nvPr/>
          </p:nvSpPr>
          <p:spPr>
            <a:xfrm flipV="1">
              <a:off x="3090856" y="4408627"/>
              <a:ext cx="649232" cy="249234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3720E313-AB62-CC4D-F671-579C338C7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7833" y="1806138"/>
              <a:ext cx="1255821" cy="1413660"/>
            </a:xfrm>
            <a:prstGeom prst="rect">
              <a:avLst/>
            </a:prstGeom>
          </p:spPr>
        </p:pic>
        <p:sp>
          <p:nvSpPr>
            <p:cNvPr id="46" name="思考の吹き出し: 雲形 45">
              <a:extLst>
                <a:ext uri="{FF2B5EF4-FFF2-40B4-BE49-F238E27FC236}">
                  <a16:creationId xmlns:a16="http://schemas.microsoft.com/office/drawing/2014/main" id="{7A30E778-809A-2DB8-DC5B-F25128A492BA}"/>
                </a:ext>
              </a:extLst>
            </p:cNvPr>
            <p:cNvSpPr/>
            <p:nvPr/>
          </p:nvSpPr>
          <p:spPr>
            <a:xfrm>
              <a:off x="3889417" y="1701604"/>
              <a:ext cx="4267008" cy="1475507"/>
            </a:xfrm>
            <a:prstGeom prst="cloudCallout">
              <a:avLst>
                <a:gd name="adj1" fmla="val 58050"/>
                <a:gd name="adj2" fmla="val -1631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税引前利益が粗利益の</a:t>
              </a:r>
              <a:r>
                <a:rPr lang="en-US" altLang="ja-JP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15%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になる金額まで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社員に還元できそうだ</a:t>
              </a:r>
              <a:r>
                <a:rPr lang="en-US" altLang="ja-JP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!!</a:t>
              </a:r>
            </a:p>
          </p:txBody>
        </p:sp>
        <p:cxnSp>
          <p:nvCxnSpPr>
            <p:cNvPr id="59" name="コネクタ: カギ線 58">
              <a:extLst>
                <a:ext uri="{FF2B5EF4-FFF2-40B4-BE49-F238E27FC236}">
                  <a16:creationId xmlns:a16="http://schemas.microsoft.com/office/drawing/2014/main" id="{D61CEE5C-9C3D-AB2E-7D8C-500257E9572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55193" y="5069952"/>
              <a:ext cx="1036626" cy="502838"/>
            </a:xfrm>
            <a:prstGeom prst="bentConnector3">
              <a:avLst>
                <a:gd name="adj1" fmla="val 97885"/>
              </a:avLst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コネクタ: カギ線 59">
              <a:extLst>
                <a:ext uri="{FF2B5EF4-FFF2-40B4-BE49-F238E27FC236}">
                  <a16:creationId xmlns:a16="http://schemas.microsoft.com/office/drawing/2014/main" id="{EED7FCFF-AB2B-882B-8EC5-6634C73F75D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973115" y="5301037"/>
              <a:ext cx="1036626" cy="502838"/>
            </a:xfrm>
            <a:prstGeom prst="bentConnector3">
              <a:avLst>
                <a:gd name="adj1" fmla="val 97885"/>
              </a:avLst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434725D8-1C63-0B3F-428F-E2F80B99767A}"/>
                </a:ext>
              </a:extLst>
            </p:cNvPr>
            <p:cNvSpPr txBox="1"/>
            <p:nvPr/>
          </p:nvSpPr>
          <p:spPr>
            <a:xfrm>
              <a:off x="2534852" y="5485739"/>
              <a:ext cx="1263401" cy="707886"/>
            </a:xfrm>
            <a:prstGeom prst="rect">
              <a:avLst/>
            </a:prstGeom>
            <a:solidFill>
              <a:schemeClr val="bg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対粗利益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20%</a:t>
              </a:r>
              <a:endPara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992613D-9CF7-EBFB-4D4B-184CFF52A26A}"/>
                </a:ext>
              </a:extLst>
            </p:cNvPr>
            <p:cNvSpPr/>
            <p:nvPr/>
          </p:nvSpPr>
          <p:spPr>
            <a:xfrm>
              <a:off x="5977215" y="3327548"/>
              <a:ext cx="4488871" cy="36646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給与　</a:t>
              </a:r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200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8949C88-7296-5971-C59D-B2CA62D49CD3}"/>
                </a:ext>
              </a:extLst>
            </p:cNvPr>
            <p:cNvSpPr/>
            <p:nvPr/>
          </p:nvSpPr>
          <p:spPr>
            <a:xfrm>
              <a:off x="5977216" y="3718790"/>
              <a:ext cx="4488872" cy="305980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法定福利費・福利厚生費等　</a:t>
              </a:r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70</a:t>
              </a: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55E996C-A263-7256-12E9-9200D1A8E3B6}"/>
              </a:ext>
            </a:extLst>
          </p:cNvPr>
          <p:cNvSpPr txBox="1"/>
          <p:nvPr/>
        </p:nvSpPr>
        <p:spPr>
          <a:xfrm>
            <a:off x="9915415" y="129997"/>
            <a:ext cx="185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2026.5.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経理課　神中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20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5F660-BF4C-7E63-2949-9936C3921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F80DEC57-5250-4924-B6AA-12ADC2F202E1}"/>
              </a:ext>
            </a:extLst>
          </p:cNvPr>
          <p:cNvSpPr/>
          <p:nvPr/>
        </p:nvSpPr>
        <p:spPr>
          <a:xfrm>
            <a:off x="419100" y="1018318"/>
            <a:ext cx="11353800" cy="2307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BB9D2F3-001B-5CB1-B0B7-CB44CCF2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万円の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給与をもらうために付加価値はいくら必要？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7892E9C-B603-0CE2-65FD-FD75CFA66E5C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タイトル 1">
            <a:extLst>
              <a:ext uri="{FF2B5EF4-FFF2-40B4-BE49-F238E27FC236}">
                <a16:creationId xmlns:a16="http://schemas.microsoft.com/office/drawing/2014/main" id="{77C433A9-FAAF-A6A9-796F-F2342AA11712}"/>
              </a:ext>
            </a:extLst>
          </p:cNvPr>
          <p:cNvSpPr txBox="1">
            <a:spLocks/>
          </p:cNvSpPr>
          <p:nvPr/>
        </p:nvSpPr>
        <p:spPr>
          <a:xfrm>
            <a:off x="349623" y="799332"/>
            <a:ext cx="11581719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宮崎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には伸びしろがいっぱい！改心＆考動でパフォーマンス向上に努めましょう！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A2C1A78-89A0-14C6-5916-A71FD460199E}"/>
              </a:ext>
            </a:extLst>
          </p:cNvPr>
          <p:cNvSpPr/>
          <p:nvPr/>
        </p:nvSpPr>
        <p:spPr>
          <a:xfrm>
            <a:off x="2190625" y="1665541"/>
            <a:ext cx="1584438" cy="20296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付加価値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スライド番号プレースホルダー 40">
            <a:extLst>
              <a:ext uri="{FF2B5EF4-FFF2-40B4-BE49-F238E27FC236}">
                <a16:creationId xmlns:a16="http://schemas.microsoft.com/office/drawing/2014/main" id="{500A31BD-41F7-2E6F-72B9-9F349F00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D25833-CFD3-ACF9-1C95-E01B14981344}"/>
              </a:ext>
            </a:extLst>
          </p:cNvPr>
          <p:cNvSpPr txBox="1"/>
          <p:nvPr/>
        </p:nvSpPr>
        <p:spPr>
          <a:xfrm>
            <a:off x="9915415" y="129997"/>
            <a:ext cx="185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2026.5.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経理課　神中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ED8C034-DB98-FB84-B7EC-2EFED88D348F}"/>
              </a:ext>
            </a:extLst>
          </p:cNvPr>
          <p:cNvSpPr txBox="1">
            <a:spLocks/>
          </p:cNvSpPr>
          <p:nvPr/>
        </p:nvSpPr>
        <p:spPr>
          <a:xfrm>
            <a:off x="2190625" y="5208688"/>
            <a:ext cx="3661535" cy="13664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×480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×20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393,600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99292F-5A2F-F88F-A141-2438C5DCA153}"/>
              </a:ext>
            </a:extLst>
          </p:cNvPr>
          <p:cNvSpPr/>
          <p:nvPr/>
        </p:nvSpPr>
        <p:spPr>
          <a:xfrm>
            <a:off x="3775063" y="1665384"/>
            <a:ext cx="2077097" cy="689978"/>
          </a:xfrm>
          <a:prstGeom prst="rect">
            <a:avLst/>
          </a:prstGeom>
          <a:ln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給与　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1B84ADC-4108-F99D-5F2F-DFDF273107FD}"/>
              </a:ext>
            </a:extLst>
          </p:cNvPr>
          <p:cNvSpPr/>
          <p:nvPr/>
        </p:nvSpPr>
        <p:spPr>
          <a:xfrm>
            <a:off x="8242476" y="1646698"/>
            <a:ext cx="1584438" cy="2924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付加価値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7E68475A-FEAB-3F14-2037-881659CD7CCC}"/>
              </a:ext>
            </a:extLst>
          </p:cNvPr>
          <p:cNvSpPr txBox="1">
            <a:spLocks/>
          </p:cNvSpPr>
          <p:nvPr/>
        </p:nvSpPr>
        <p:spPr>
          <a:xfrm>
            <a:off x="4282233" y="2741410"/>
            <a:ext cx="2511427" cy="9271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付加価値が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に留まる場合の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適正給与は月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</a:p>
        </p:txBody>
      </p:sp>
      <p:cxnSp>
        <p:nvCxnSpPr>
          <p:cNvPr id="43" name="コネクタ: カギ線 42">
            <a:extLst>
              <a:ext uri="{FF2B5EF4-FFF2-40B4-BE49-F238E27FC236}">
                <a16:creationId xmlns:a16="http://schemas.microsoft.com/office/drawing/2014/main" id="{04E577BE-E003-C398-B2B2-BAA2E68CB5B9}"/>
              </a:ext>
            </a:extLst>
          </p:cNvPr>
          <p:cNvCxnSpPr>
            <a:cxnSpLocks/>
            <a:endCxn id="33" idx="1"/>
          </p:cNvCxnSpPr>
          <p:nvPr/>
        </p:nvCxnSpPr>
        <p:spPr>
          <a:xfrm rot="16200000" flipH="1">
            <a:off x="3667246" y="2590001"/>
            <a:ext cx="960760" cy="269214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66B16D-6DD6-B3E8-3E06-8D7C4BC7723B}"/>
              </a:ext>
            </a:extLst>
          </p:cNvPr>
          <p:cNvSpPr/>
          <p:nvPr/>
        </p:nvSpPr>
        <p:spPr>
          <a:xfrm>
            <a:off x="6165379" y="1646715"/>
            <a:ext cx="2077097" cy="1069791"/>
          </a:xfrm>
          <a:prstGeom prst="rect">
            <a:avLst/>
          </a:prstGeom>
          <a:ln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給与　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EB0985EC-8A56-A264-C075-2652C33D5016}"/>
              </a:ext>
            </a:extLst>
          </p:cNvPr>
          <p:cNvSpPr txBox="1">
            <a:spLocks/>
          </p:cNvSpPr>
          <p:nvPr/>
        </p:nvSpPr>
        <p:spPr>
          <a:xfrm>
            <a:off x="9160115" y="3545917"/>
            <a:ext cx="2331205" cy="760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万円の給与には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万円の付加価値！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21569C78-00EA-3A9B-F27B-7E74124C2D20}"/>
              </a:ext>
            </a:extLst>
          </p:cNvPr>
          <p:cNvSpPr txBox="1">
            <a:spLocks/>
          </p:cNvSpPr>
          <p:nvPr/>
        </p:nvSpPr>
        <p:spPr>
          <a:xfrm>
            <a:off x="8242476" y="5208687"/>
            <a:ext cx="3661535" cy="13664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×480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×20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576,000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B2EAFD4-9F85-AB14-9AD8-C687E6705402}"/>
              </a:ext>
            </a:extLst>
          </p:cNvPr>
          <p:cNvSpPr/>
          <p:nvPr/>
        </p:nvSpPr>
        <p:spPr>
          <a:xfrm>
            <a:off x="4904865" y="5152809"/>
            <a:ext cx="2299062" cy="1069792"/>
          </a:xfrm>
          <a:prstGeom prst="rightArrow">
            <a:avLst>
              <a:gd name="adj1" fmla="val 64653"/>
              <a:gd name="adj2" fmla="val 37179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パフォーマンス</a:t>
            </a:r>
            <a:endParaRPr kumimoji="1"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1.5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倍向上で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kumimoji="1"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E692AA-9ADA-1590-29A9-5E50533D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931" y="4306431"/>
            <a:ext cx="1489737" cy="16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1933799-E16A-9FD4-9773-B82484F9E307}"/>
              </a:ext>
            </a:extLst>
          </p:cNvPr>
          <p:cNvSpPr/>
          <p:nvPr/>
        </p:nvSpPr>
        <p:spPr>
          <a:xfrm>
            <a:off x="1515291" y="4854517"/>
            <a:ext cx="1737360" cy="4578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単価レート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55C2EC8-7E26-30F0-4A22-FEDFE1F33AF7}"/>
              </a:ext>
            </a:extLst>
          </p:cNvPr>
          <p:cNvSpPr/>
          <p:nvPr/>
        </p:nvSpPr>
        <p:spPr>
          <a:xfrm>
            <a:off x="7582802" y="4854517"/>
            <a:ext cx="1737360" cy="4578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単価レート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A9BB6128-9822-7BA5-545C-1F3FE2C560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28956" y="3529770"/>
            <a:ext cx="411479" cy="330926"/>
          </a:xfrm>
          <a:prstGeom prst="bentConnector3">
            <a:avLst>
              <a:gd name="adj1" fmla="val 100794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615</Words>
  <Application>Microsoft Office PowerPoint</Application>
  <PresentationFormat>ワイド画面</PresentationFormat>
  <Paragraphs>150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Meiryo UI</vt:lpstr>
      <vt:lpstr>游ゴシック</vt:lpstr>
      <vt:lpstr>游ゴシック Light</vt:lpstr>
      <vt:lpstr>Arial</vt:lpstr>
      <vt:lpstr>Office テーマ</vt:lpstr>
      <vt:lpstr>中小企業の経営者になって「利益と社員への還元」を考えてみよう</vt:lpstr>
      <vt:lpstr>中小企業の経営者が考える理想の人件費バランス</vt:lpstr>
      <vt:lpstr>社員に還元できるのはどんなとき？（1）粗利益の増加</vt:lpstr>
      <vt:lpstr>社員に還元できるのはどんなとき？（2）その他固定費の削減</vt:lpstr>
      <vt:lpstr>【まとめ】月20万円の給与をもらうために付加価値はいくら必要？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Tomohiro KAMINAKA</dc:creator>
  <cp:lastModifiedBy>Tomohiro KAMINAKA</cp:lastModifiedBy>
  <cp:revision>42</cp:revision>
  <cp:lastPrinted>2026-03-16T08:39:58Z</cp:lastPrinted>
  <dcterms:created xsi:type="dcterms:W3CDTF">2026-02-26T10:57:42Z</dcterms:created>
  <dcterms:modified xsi:type="dcterms:W3CDTF">2026-05-13T18:56:32Z</dcterms:modified>
</cp:coreProperties>
</file>